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1" r:id="rId3"/>
    <p:sldMasterId id="2147484113" r:id="rId4"/>
    <p:sldMasterId id="2147484125" r:id="rId5"/>
  </p:sldMasterIdLst>
  <p:notesMasterIdLst>
    <p:notesMasterId r:id="rId39"/>
  </p:notesMasterIdLst>
  <p:handoutMasterIdLst>
    <p:handoutMasterId r:id="rId40"/>
  </p:handoutMasterIdLst>
  <p:sldIdLst>
    <p:sldId id="2008" r:id="rId6"/>
    <p:sldId id="2210" r:id="rId7"/>
    <p:sldId id="2212" r:id="rId8"/>
    <p:sldId id="2191" r:id="rId9"/>
    <p:sldId id="2040" r:id="rId10"/>
    <p:sldId id="2192" r:id="rId11"/>
    <p:sldId id="2049" r:id="rId12"/>
    <p:sldId id="2209" r:id="rId13"/>
    <p:sldId id="2051" r:id="rId14"/>
    <p:sldId id="2060" r:id="rId15"/>
    <p:sldId id="2052" r:id="rId16"/>
    <p:sldId id="2200" r:id="rId17"/>
    <p:sldId id="2193" r:id="rId18"/>
    <p:sldId id="2195" r:id="rId19"/>
    <p:sldId id="2196" r:id="rId20"/>
    <p:sldId id="2194" r:id="rId21"/>
    <p:sldId id="2197" r:id="rId22"/>
    <p:sldId id="2198" r:id="rId23"/>
    <p:sldId id="2199" r:id="rId24"/>
    <p:sldId id="2053" r:id="rId25"/>
    <p:sldId id="2059" r:id="rId26"/>
    <p:sldId id="2201" r:id="rId27"/>
    <p:sldId id="2202" r:id="rId28"/>
    <p:sldId id="2064" r:id="rId29"/>
    <p:sldId id="2203" r:id="rId30"/>
    <p:sldId id="2061" r:id="rId31"/>
    <p:sldId id="2205" r:id="rId32"/>
    <p:sldId id="2206" r:id="rId33"/>
    <p:sldId id="2207" r:id="rId34"/>
    <p:sldId id="2208" r:id="rId35"/>
    <p:sldId id="2213" r:id="rId36"/>
    <p:sldId id="2211" r:id="rId37"/>
    <p:sldId id="385" r:id="rId38"/>
  </p:sldIdLst>
  <p:sldSz cx="9144000" cy="6858000" type="screen4x3"/>
  <p:notesSz cx="7099300" cy="9385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6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AF6"/>
    <a:srgbClr val="3366CC"/>
    <a:srgbClr val="151C77"/>
    <a:srgbClr val="99CCFF"/>
    <a:srgbClr val="CC6600"/>
    <a:srgbClr val="0099CC"/>
    <a:srgbClr val="80008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57" autoAdjust="0"/>
    <p:restoredTop sz="85624" autoAdjust="0"/>
  </p:normalViewPr>
  <p:slideViewPr>
    <p:cSldViewPr>
      <p:cViewPr varScale="1">
        <p:scale>
          <a:sx n="170" d="100"/>
          <a:sy n="170" d="100"/>
        </p:scale>
        <p:origin x="1035" y="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85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-4122"/>
    </p:cViewPr>
  </p:sorterViewPr>
  <p:notesViewPr>
    <p:cSldViewPr>
      <p:cViewPr varScale="1">
        <p:scale>
          <a:sx n="119" d="100"/>
          <a:sy n="119" d="100"/>
        </p:scale>
        <p:origin x="1128" y="84"/>
      </p:cViewPr>
      <p:guideLst>
        <p:guide orient="horz" pos="2956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006" cy="467983"/>
          </a:xfrm>
          <a:prstGeom prst="rect">
            <a:avLst/>
          </a:prstGeom>
        </p:spPr>
        <p:txBody>
          <a:bodyPr vert="horz" lIns="89095" tIns="44547" rIns="89095" bIns="4454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687" y="0"/>
            <a:ext cx="3077006" cy="467983"/>
          </a:xfrm>
          <a:prstGeom prst="rect">
            <a:avLst/>
          </a:prstGeom>
        </p:spPr>
        <p:txBody>
          <a:bodyPr vert="horz" lIns="89095" tIns="44547" rIns="89095" bIns="4454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17686F-411E-4C81-8AFC-DE699D9BD0B0}" type="datetimeFigureOut">
              <a:rPr lang="en-US"/>
              <a:pPr>
                <a:defRPr/>
              </a:pPr>
              <a:t>5/5/2023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5715"/>
            <a:ext cx="3077006" cy="467983"/>
          </a:xfrm>
          <a:prstGeom prst="rect">
            <a:avLst/>
          </a:prstGeom>
        </p:spPr>
        <p:txBody>
          <a:bodyPr vert="horz" lIns="89095" tIns="44547" rIns="89095" bIns="4454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687" y="8915715"/>
            <a:ext cx="3077006" cy="467983"/>
          </a:xfrm>
          <a:prstGeom prst="rect">
            <a:avLst/>
          </a:prstGeom>
        </p:spPr>
        <p:txBody>
          <a:bodyPr vert="horz" lIns="89095" tIns="44547" rIns="89095" bIns="4454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AF9C6A-FDBE-4C28-B501-DC5EA3956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006" cy="469586"/>
          </a:xfrm>
          <a:prstGeom prst="rect">
            <a:avLst/>
          </a:prstGeom>
        </p:spPr>
        <p:txBody>
          <a:bodyPr vert="horz" lIns="93292" tIns="46645" rIns="93292" bIns="4664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687" y="0"/>
            <a:ext cx="3077006" cy="469586"/>
          </a:xfrm>
          <a:prstGeom prst="rect">
            <a:avLst/>
          </a:prstGeom>
        </p:spPr>
        <p:txBody>
          <a:bodyPr vert="horz" lIns="93292" tIns="46645" rIns="93292" bIns="4664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10B29E-B2D3-4CD7-B12F-8F225B4995C0}" type="datetimeFigureOut">
              <a:rPr lang="en-US"/>
              <a:pPr>
                <a:defRPr/>
              </a:pPr>
              <a:t>5/5/2023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71513"/>
            <a:ext cx="4694238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92" tIns="46645" rIns="93292" bIns="4664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73" y="4458659"/>
            <a:ext cx="5678154" cy="4223065"/>
          </a:xfrm>
          <a:prstGeom prst="rect">
            <a:avLst/>
          </a:prstGeom>
        </p:spPr>
        <p:txBody>
          <a:bodyPr vert="horz" lIns="93292" tIns="46645" rIns="93292" bIns="4664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4112"/>
            <a:ext cx="3077006" cy="469586"/>
          </a:xfrm>
          <a:prstGeom prst="rect">
            <a:avLst/>
          </a:prstGeom>
        </p:spPr>
        <p:txBody>
          <a:bodyPr vert="horz" lIns="93292" tIns="46645" rIns="93292" bIns="4664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4020687" y="8915715"/>
            <a:ext cx="3077006" cy="467983"/>
          </a:xfrm>
          <a:prstGeom prst="rect">
            <a:avLst/>
          </a:prstGeom>
        </p:spPr>
        <p:txBody>
          <a:bodyPr vert="horz" lIns="89095" tIns="44547" rIns="89095" bIns="4454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A7C9C2-01D3-422F-A315-FB4BB62886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A7C9C2-01D3-422F-A315-FB4BB62886D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883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935481" y="8771474"/>
            <a:ext cx="3009486" cy="45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63" tIns="45882" rIns="91763" bIns="45882" anchor="b"/>
          <a:lstStyle>
            <a:lvl1pPr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75B14D9-1490-4DF1-A737-19CC341FFABB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935481" y="8771474"/>
            <a:ext cx="3009486" cy="45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63" tIns="45882" rIns="91763" bIns="45882" anchor="b"/>
          <a:lstStyle>
            <a:lvl1pPr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D1824F-B7AF-43CF-AFCB-1A5C2014BA23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935481" y="8771474"/>
            <a:ext cx="3009486" cy="45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63" tIns="45882" rIns="91763" bIns="45882" anchor="b"/>
          <a:lstStyle>
            <a:lvl1pPr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D1824F-B7AF-43CF-AFCB-1A5C2014BA23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576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935481" y="8771474"/>
            <a:ext cx="3009486" cy="45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63" tIns="45882" rIns="91763" bIns="45882" anchor="b"/>
          <a:lstStyle>
            <a:lvl1pPr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D1824F-B7AF-43CF-AFCB-1A5C2014BA23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9052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70000" y="1233488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000" b="1" i="1" dirty="0">
                <a:solidFill>
                  <a:srgbClr val="000000"/>
                </a:solidFill>
                <a:latin typeface="Century Schoolbook" panose="02040604050505020304" pitchFamily="18" charset="0"/>
              </a:rPr>
              <a:t>I n t e g r i t y  -  S e r v i c e  -  E x c e l l e n c e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" name="Picture 13" descr="af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5334000"/>
            <a:ext cx="123031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406525" y="500063"/>
            <a:ext cx="6280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3600" b="1" i="1" dirty="0">
                <a:solidFill>
                  <a:srgbClr val="000000"/>
                </a:solidFill>
              </a:rPr>
              <a:t>Headquarters U.S. Air Force</a:t>
            </a: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6225" y="2819400"/>
            <a:ext cx="8486775" cy="1600200"/>
          </a:xfrm>
        </p:spPr>
        <p:txBody>
          <a:bodyPr/>
          <a:lstStyle>
            <a:lvl1pPr algn="ctr">
              <a:defRPr sz="3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fld id="{0D204F73-C73A-4B3E-B5CC-BD9E6716B8F8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8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76" y="76200"/>
            <a:ext cx="7272817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D1B25C-0A4D-CC2F-925C-D1D1865FB4C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DBC71C-6E73-4920-BF01-CB6D1E7C9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84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F8B9-6238-967A-ADB3-4CF80EF86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A7A9D4-74BB-5941-F470-0BBE2D5B8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033E2-4EAE-0A3A-0FEB-72912E2C6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AC44-E500-4B4B-85D7-F37B44C126B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B4749-17D1-AAD5-C76E-7C405C28C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7B42E-F9AD-485F-C5B6-5E50CC5F3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9EFF-B5BA-45D1-9130-1D5FF7043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84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69924-68AD-5A64-1A34-345B3FF26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A1CD2-5E05-D3E2-8385-3B03DEEA8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4C45A-B712-53FA-61DE-6671C97C4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AC44-E500-4B4B-85D7-F37B44C126B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B9A74-7224-CAF0-5D69-C704BF8BF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E3C5C-DC37-C07C-E8FB-D542BBBC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9EFF-B5BA-45D1-9130-1D5FF7043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86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A9D1C-B349-5DE1-DC28-0DCA56C70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5F229-21FD-605A-2E4A-B23DE3466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0AE6C-82CC-C8F8-18C6-B5F35FE56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AC44-E500-4B4B-85D7-F37B44C126B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6A688-C592-4EC1-A39E-47A16FE83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5DF2B-5BC3-5C3D-7308-E05718E4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9EFF-B5BA-45D1-9130-1D5FF7043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79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128F1-44D6-166F-7C2D-F78F3FF6A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234A3-BDEA-2D4B-8063-F70AED0F77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3E5D0-B056-8078-47BC-853D48A8A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6F0F0-AF14-1F29-E0BB-DBF092654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AC44-E500-4B4B-85D7-F37B44C126B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ABB8AA-1539-810A-F4A5-C5906E4AB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1C680-F377-181F-CD7B-33500F9B3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9EFF-B5BA-45D1-9130-1D5FF7043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81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1023B-97DC-C460-50B9-B0BD709E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2EA04-FA94-01A6-4898-67F7807DA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6E5AD-50EC-A0BE-1125-DE5FED07F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E24086-8BD7-30F9-4DFD-E7A674311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82DC7-A21D-8F4D-D707-DF95ACC0B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D13107-5993-D231-55EA-97E82146C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AC44-E500-4B4B-85D7-F37B44C126B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FA1AE8-8F41-7268-5EC2-59BC2ED9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D1A888-BF7D-2F30-F98F-F844A584A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9EFF-B5BA-45D1-9130-1D5FF7043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0B1FD-C7BE-8D44-2942-3EE19A583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10BA97-8577-4F58-DA1B-0C9BCE147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AC44-E500-4B4B-85D7-F37B44C126B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ED50BB-8A55-F10A-AB20-25CDA12C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11A2E-CD55-C2BF-9652-605C4E516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9EFF-B5BA-45D1-9130-1D5FF7043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5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186C22-F1CF-92F1-5D70-E2DD47D5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AC44-E500-4B4B-85D7-F37B44C126B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9941A6-E4DD-793D-824C-FADB4FBB2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C82FB-3001-FB37-5234-730C12CF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9EFF-B5BA-45D1-9130-1D5FF7043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10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FBE45-2EB3-663A-4E04-201C92505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0A76D-3C11-2573-1669-EBD70AA5B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17192-44DB-593E-576B-A9F80465A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5E0DF-B895-51B1-1A49-DB000EEE1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AC44-E500-4B4B-85D7-F37B44C126B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E8AD7-C83C-5F5E-9E26-9B92D6E91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7F403-AB52-C4E6-502F-A76E93540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9EFF-B5BA-45D1-9130-1D5FF7043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90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60E27-9567-E063-7BE7-CDE16DF44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10D709-8666-088A-A680-AE5207D8FE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6BCBC-EA9C-50BC-C919-9B32FE407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5B7E8-13A4-3D76-1C39-008606B50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AC44-E500-4B4B-85D7-F37B44C126B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6C13E-82F6-6E42-BE4C-E7F8F2BFC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0C8B6-2321-E7BF-9BB7-51FA3C685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9EFF-B5BA-45D1-9130-1D5FF7043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0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3"/>
          </p:nvPr>
        </p:nvSpPr>
        <p:spPr>
          <a:xfrm>
            <a:off x="228600" y="1295400"/>
            <a:ext cx="8686800" cy="5029200"/>
          </a:xfrm>
        </p:spPr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8975" indent="-282575">
              <a:buFont typeface="Arial" panose="020B0604020202020204" pitchFamily="34" charset="0"/>
              <a:buChar char="•"/>
              <a:defRPr sz="2000" b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027113" indent="-223838">
              <a:buFont typeface="Courier New" panose="02070309020205020404" pitchFamily="49" charset="0"/>
              <a:buChar char="o"/>
              <a:defRPr sz="1800" b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 b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 b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9CE12BE-5AB5-4567-A14D-EB9058AD6B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79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812F-71F3-4BAA-8BF6-62842C105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E3882A-D7F1-7F94-A049-280C735F2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FE2C2-A95C-5037-354C-33000B163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AC44-E500-4B4B-85D7-F37B44C126B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6D40C-ADF0-74F8-9447-6926D785C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7ADB4-74E4-28E7-A94B-A9F670DCA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9EFF-B5BA-45D1-9130-1D5FF7043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21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8C4CDC-22BE-2B9E-A008-60B8E7CE9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562679-D323-412C-3E1D-30C1227AD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9E89F-1BD4-451E-1274-EC7C75F9C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AC44-E500-4B4B-85D7-F37B44C126B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08ABE-FB7C-1185-1227-EB6528A2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CAFC5-29A4-85B3-571C-15A1A089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9EFF-B5BA-45D1-9130-1D5FF7043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43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B4633-3CDF-C35C-E8C0-BEBDD40E9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3CE21E-C743-7EB7-54DB-ECAB1D8F5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720FF-FC07-89D0-F70F-1C7A3C6C5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C5B2-F6D1-43F5-B903-770F3F33F0B7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9304D-5487-DE6D-E2D9-7A79CB2D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1CD2D-FF1B-11FC-6C06-61D945A9A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36CC-73C7-4DD4-8BA2-767E365A6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93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C8164-05F8-242B-3592-59BF78EA8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DE379-27DF-4429-67AF-D9D232F2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BB7BA-1214-356F-F255-3CCC67C1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C5B2-F6D1-43F5-B903-770F3F33F0B7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718B0-FD36-FA23-44C6-638F6DFEF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F224C-DD8E-F309-E928-A1930B584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36CC-73C7-4DD4-8BA2-767E365A6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56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F8B5A-424A-0B1F-B102-2F149D5DD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FF27E-07F2-84AF-E7A0-70060B602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40ECA-30A1-D738-4C7B-DCD77DAAB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C5B2-F6D1-43F5-B903-770F3F33F0B7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B8442-3271-E390-5E5B-04837FDC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B4E04-9F5F-05F7-3DCF-C994961F5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36CC-73C7-4DD4-8BA2-767E365A6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87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4C6CD-410C-6158-3E42-E2C5607BB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08360-5C88-EB73-6F59-C5D8B46491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2818DA-0DD4-13B6-1DFD-69C276E9C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AB445-707F-DD24-0460-4A416E59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C5B2-F6D1-43F5-B903-770F3F33F0B7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102BF-B2E6-8FFA-867A-0EEBEE99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B3179-140D-D944-18CE-AE6124AE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36CC-73C7-4DD4-8BA2-767E365A6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34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8703-67F9-B082-691F-0AFCEE479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385EF-9B8E-B3BA-634A-250B32800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9DAB0-746C-9F9F-68DB-F64CBE5B2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AD79C4-13BC-BA2D-C15F-3D0EE96BE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ECA71B-1762-8F6A-D48B-94CA96673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41693D-8226-1DEB-E57E-5566DD07A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C5B2-F6D1-43F5-B903-770F3F33F0B7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7B54FF-415E-2FE5-0D88-FC60AA12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D47037-4985-B628-3FFA-A11D9334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36CC-73C7-4DD4-8BA2-767E365A6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9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FA4F0-9DF1-0805-A086-70832D1C9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F6A4B3-67DC-098B-D0D0-78D6106BC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C5B2-F6D1-43F5-B903-770F3F33F0B7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893DA-5372-3E1E-911A-08CC7BE3C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CCC7F-6E78-12EF-9C78-1C7AC73B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36CC-73C7-4DD4-8BA2-767E365A6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115F8B-E16B-6116-63C5-6A8CD6D07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C5B2-F6D1-43F5-B903-770F3F33F0B7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20956-A056-AE77-E7D7-F5F414ABC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0FAFC-4F20-C8C9-AD49-CFFAA6FD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36CC-73C7-4DD4-8BA2-767E365A6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4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B80F3-A632-A883-FFC9-1B3750808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BBCF2-6ED3-501E-4043-09B4E1A0C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4CFA2-EA94-060D-6511-73C632843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86888-FFA5-A8B7-EDE8-8978F8933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C5B2-F6D1-43F5-B903-770F3F33F0B7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AD114-DFE7-65D2-B280-C84BE4082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1B556-AE7B-165B-12EF-4BBFCB48B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36CC-73C7-4DD4-8BA2-767E365A6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0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57600"/>
            <a:ext cx="7772400" cy="1362075"/>
          </a:xfrm>
        </p:spPr>
        <p:txBody>
          <a:bodyPr anchor="t"/>
          <a:lstStyle>
            <a:lvl1pPr algn="l">
              <a:defRPr sz="3600" b="1" cap="all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57413"/>
            <a:ext cx="7772400" cy="1500187"/>
          </a:xfrm>
        </p:spPr>
        <p:txBody>
          <a:bodyPr anchor="b"/>
          <a:lstStyle>
            <a:lvl1pPr marL="0" indent="0">
              <a:buNone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fld id="{83CF546F-2C3C-470B-80D6-A22EBFCD12F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0508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22A5F-0CE8-F4CD-4250-53E298E71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E15FF2-CB4E-0369-F644-582D742DD6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B2B3F-26BF-A37E-A2FD-DDF842FB3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8F382-4454-436D-02E3-4ED697DC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C5B2-F6D1-43F5-B903-770F3F33F0B7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4EA71-3631-B11E-9D32-01DCC1FEE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9D84A-CA56-25B6-16C1-A898D2B8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36CC-73C7-4DD4-8BA2-767E365A6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0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0EEA4-94E2-CCB8-01A1-6E157E45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72BE1C-E7A5-024C-CEAD-4DA0CB330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8C5AC-B2B7-2C99-9789-BB38E4C83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C5B2-F6D1-43F5-B903-770F3F33F0B7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B0822-60D8-6D77-FCBA-D4E5E2543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0F84B-C9D7-4A1D-1DC3-3652A1542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36CC-73C7-4DD4-8BA2-767E365A6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50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9CA4E7-77A7-4D59-CB1E-7605BC6B08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ACC2C2-2051-42FC-A7E7-F3456407B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025E5-553E-D2B7-7AE3-FB4DE7E6F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C5B2-F6D1-43F5-B903-770F3F33F0B7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479E1-1674-C8BF-C693-CC009B660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1FAB1-2FB3-0B5A-36E9-5057A4CD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36CC-73C7-4DD4-8BA2-767E365A6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0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228600" y="1371600"/>
            <a:ext cx="4275137" cy="4876800"/>
          </a:xfrm>
        </p:spPr>
        <p:txBody>
          <a:bodyPr/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8975" indent="-282575">
              <a:buFont typeface="Arial" panose="020B0604020202020204" pitchFamily="34" charset="0"/>
              <a:buChar char="•"/>
              <a:defRPr sz="2000" b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027113" indent="-223838">
              <a:buFont typeface="Courier New" panose="02070309020205020404" pitchFamily="49" charset="0"/>
              <a:buChar char="o"/>
              <a:defRPr sz="1800" b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 b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 b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572000" y="1371600"/>
            <a:ext cx="4419600" cy="4872037"/>
          </a:xfrm>
        </p:spPr>
        <p:txBody>
          <a:bodyPr/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8975" indent="-282575">
              <a:buFont typeface="Arial" panose="020B0604020202020204" pitchFamily="34" charset="0"/>
              <a:buChar char="•"/>
              <a:defRPr sz="2000" b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027113" indent="-223838">
              <a:buFont typeface="Courier New" panose="02070309020205020404" pitchFamily="49" charset="0"/>
              <a:buChar char="o"/>
              <a:defRPr sz="1800" b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 b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 b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fld id="{E82455F2-3541-4EEB-89BD-130599997D69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6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7162800" cy="1143000"/>
          </a:xfrm>
        </p:spPr>
        <p:txBody>
          <a:bodyPr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776" y="1328738"/>
            <a:ext cx="4268787" cy="639762"/>
          </a:xfrm>
        </p:spPr>
        <p:txBody>
          <a:bodyPr anchor="ctr"/>
          <a:lstStyle>
            <a:lvl1pPr marL="0" indent="0" algn="ctr">
              <a:buNone/>
              <a:defRPr sz="2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328738"/>
            <a:ext cx="4270375" cy="639762"/>
          </a:xfrm>
        </p:spPr>
        <p:txBody>
          <a:bodyPr anchor="ctr"/>
          <a:lstStyle>
            <a:lvl1pPr marL="0" indent="0" algn="ctr">
              <a:buNone/>
              <a:defRPr sz="2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228601" y="1981200"/>
            <a:ext cx="4271962" cy="4302125"/>
          </a:xfrm>
        </p:spPr>
        <p:txBody>
          <a:bodyPr/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8975" indent="-282575">
              <a:buFont typeface="Arial" panose="020B0604020202020204" pitchFamily="34" charset="0"/>
              <a:buChar char="•"/>
              <a:defRPr sz="2000" b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027113" indent="-223838">
              <a:buFont typeface="Courier New" panose="02070309020205020404" pitchFamily="49" charset="0"/>
              <a:buChar char="o"/>
              <a:defRPr sz="1800" b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 b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 b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640263" y="1981200"/>
            <a:ext cx="4275137" cy="4302125"/>
          </a:xfrm>
        </p:spPr>
        <p:txBody>
          <a:bodyPr/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8975" indent="-282575">
              <a:buFont typeface="Arial" panose="020B0604020202020204" pitchFamily="34" charset="0"/>
              <a:buChar char="•"/>
              <a:defRPr sz="2000" b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027113" indent="-223838">
              <a:buFont typeface="Courier New" panose="02070309020205020404" pitchFamily="49" charset="0"/>
              <a:buChar char="o"/>
              <a:defRPr sz="1800" b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 b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 b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fld id="{69BB9CE6-1D30-451D-9595-81368D3E6691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8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fld id="{3CA7A8ED-9057-4EA2-A395-4F6D67623F39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3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fld id="{872D0D9D-F0E0-4884-8048-F19652FEF78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4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444" y="4953000"/>
            <a:ext cx="5486400" cy="566738"/>
          </a:xfrm>
        </p:spPr>
        <p:txBody>
          <a:bodyPr anchor="b"/>
          <a:lstStyle>
            <a:lvl1pPr algn="l"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1600"/>
            <a:ext cx="5294278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2444" y="55197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fld id="{0E896078-3936-44EA-A5C1-E72E638DEED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6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1042988" y="334963"/>
            <a:ext cx="7007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3600" b="1" i="1" dirty="0">
                <a:solidFill>
                  <a:srgbClr val="0C2D83"/>
                </a:solidFill>
              </a:rPr>
              <a:t>Air Force Civil Engineer Center</a:t>
            </a:r>
          </a:p>
        </p:txBody>
      </p:sp>
      <p:sp>
        <p:nvSpPr>
          <p:cNvPr id="6" name="Line 2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Box 39"/>
          <p:cNvSpPr txBox="1">
            <a:spLocks noChangeArrowheads="1"/>
          </p:cNvSpPr>
          <p:nvPr userDrawn="1"/>
        </p:nvSpPr>
        <p:spPr bwMode="auto">
          <a:xfrm>
            <a:off x="1270000" y="1233488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7" tIns="45698" rIns="91397" bIns="4569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000" b="1" i="1" dirty="0">
                <a:solidFill>
                  <a:srgbClr val="151C77"/>
                </a:solidFill>
                <a:latin typeface="Century Schoolbook" panose="02040604050505020304" pitchFamily="18" charset="0"/>
              </a:rPr>
              <a:t>I n t e g r i t y  -  S e r v i c e  -  E x c e l l e n c e</a:t>
            </a:r>
          </a:p>
        </p:txBody>
      </p:sp>
      <p:pic>
        <p:nvPicPr>
          <p:cNvPr id="8" name="Picture 13" descr="AFCEC Shield (draft)-2012091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47938"/>
            <a:ext cx="26162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4330700"/>
            <a:ext cx="5638800" cy="927100"/>
          </a:xfrm>
        </p:spPr>
        <p:txBody>
          <a:bodyPr/>
          <a:lstStyle>
            <a:lvl1pPr marL="0" indent="0" algn="r">
              <a:spcBef>
                <a:spcPts val="0"/>
              </a:spcBef>
              <a:buFont typeface="Wingdings" pitchFamily="2" charset="2"/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Briefer’s Name</a:t>
            </a:r>
          </a:p>
          <a:p>
            <a:r>
              <a:rPr lang="en-US" dirty="0"/>
              <a:t>Office Symbol</a:t>
            </a:r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276600" y="1638300"/>
            <a:ext cx="5638800" cy="22479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Corona Topic Title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D2A485-BCF8-7CB9-FEAD-A513A3EEE311}"/>
              </a:ext>
            </a:extLst>
          </p:cNvPr>
          <p:cNvSpPr txBox="1"/>
          <p:nvPr userDrawn="1"/>
        </p:nvSpPr>
        <p:spPr>
          <a:xfrm>
            <a:off x="228600" y="6510218"/>
            <a:ext cx="46061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00B050"/>
                </a:solidFill>
                <a:latin typeface="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18804734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50663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rgbClr val="00B050"/>
                </a:solidFill>
              </a:rPr>
              <a:t>UNCLASSIFIED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32B47B2-9DCE-46F1-8930-5C80AF5F06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Text Box 1029"/>
          <p:cNvSpPr txBox="1">
            <a:spLocks noChangeArrowheads="1"/>
          </p:cNvSpPr>
          <p:nvPr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charset="0"/>
                <a:ea typeface="+mn-ea"/>
                <a:cs typeface="+mn-cs"/>
              </a:rPr>
              <a:t>Your Success is Our Mission!</a:t>
            </a:r>
          </a:p>
        </p:txBody>
      </p:sp>
      <p:sp>
        <p:nvSpPr>
          <p:cNvPr id="1029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143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Line 103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1" name="Line 1036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32" name="Picture 1037" descr="afsymbo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90488"/>
            <a:ext cx="13462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225" y="1504950"/>
            <a:ext cx="83978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0"/>
            <a:r>
              <a:rPr lang="en-US" altLang="en-US"/>
              <a:t>2nd Bullet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79F98-6003-5C65-D7E2-D8E1FEB43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E2755-B2CA-EC3C-5ECF-EF9C765A0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1C87E-5C5F-EB91-198C-B8F0FCD4CA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8AC44-E500-4B4B-85D7-F37B44C126B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F28CE-15FC-BBB3-8483-B437990B88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2F66D-89A4-3432-E5C0-BC067D776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A9EFF-B5BA-45D1-9130-1D5FF7043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9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4F3825-23C6-1876-374E-1275B4F31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F7913-197C-2145-D3C4-ED8155F6D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24CCA-D13D-1F36-D98B-F55A0197D4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A7839-F8A6-876F-3F1E-3BC2DE9D0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96508-8841-C5BC-0329-4992E6A09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336CC-73C7-4DD4-8BA2-767E365A6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8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sz="1600" b="0" dirty="0"/>
          </a:p>
          <a:p>
            <a:pPr>
              <a:spcBef>
                <a:spcPct val="0"/>
              </a:spcBef>
            </a:pPr>
            <a:endParaRPr lang="en-US" altLang="en-US" sz="1600" b="0" dirty="0"/>
          </a:p>
          <a:p>
            <a:pPr>
              <a:spcBef>
                <a:spcPct val="0"/>
              </a:spcBef>
            </a:pPr>
            <a:endParaRPr lang="en-US" altLang="en-US" sz="1600" b="0" dirty="0"/>
          </a:p>
          <a:p>
            <a:pPr>
              <a:spcBef>
                <a:spcPct val="0"/>
              </a:spcBef>
            </a:pPr>
            <a:endParaRPr lang="en-US" altLang="en-US" sz="1600" b="0" dirty="0"/>
          </a:p>
          <a:p>
            <a:pPr>
              <a:spcBef>
                <a:spcPct val="0"/>
              </a:spcBef>
            </a:pPr>
            <a:endParaRPr lang="en-US" altLang="en-US" sz="1600" b="0" dirty="0"/>
          </a:p>
          <a:p>
            <a:pPr>
              <a:spcBef>
                <a:spcPct val="0"/>
              </a:spcBef>
            </a:pPr>
            <a:endParaRPr lang="en-US" altLang="en-US" sz="1600" b="0" dirty="0"/>
          </a:p>
          <a:p>
            <a:pPr>
              <a:spcBef>
                <a:spcPct val="0"/>
              </a:spcBef>
            </a:pPr>
            <a:endParaRPr lang="en-US" altLang="en-US" sz="1600" b="0" dirty="0"/>
          </a:p>
          <a:p>
            <a:pPr>
              <a:spcBef>
                <a:spcPct val="0"/>
              </a:spcBef>
            </a:pPr>
            <a:r>
              <a:rPr lang="en-US" altLang="en-US" sz="1600" dirty="0"/>
              <a:t>Solutio Environmental Inc, 5/10/2023 </a:t>
            </a:r>
          </a:p>
        </p:txBody>
      </p:sp>
      <p:sp>
        <p:nvSpPr>
          <p:cNvPr id="13315" name="Title 1"/>
          <p:cNvSpPr>
            <a:spLocks noGrp="1"/>
          </p:cNvSpPr>
          <p:nvPr>
            <p:ph type="ctrTitle"/>
          </p:nvPr>
        </p:nvSpPr>
        <p:spPr>
          <a:xfrm>
            <a:off x="2743200" y="1638300"/>
            <a:ext cx="6172200" cy="2692400"/>
          </a:xfrm>
        </p:spPr>
        <p:txBody>
          <a:bodyPr/>
          <a:lstStyle/>
          <a:p>
            <a:r>
              <a:rPr lang="en-US" altLang="en-US" dirty="0"/>
              <a:t>Draft 2023 Air Emissions Guides for Air Force Sources</a:t>
            </a:r>
            <a:endParaRPr lang="en-US" altLang="en-US" sz="2000" i="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240AA-E8FC-B242-1D30-ACD068EAEAFD}"/>
              </a:ext>
            </a:extLst>
          </p:cNvPr>
          <p:cNvSpPr txBox="1"/>
          <p:nvPr/>
        </p:nvSpPr>
        <p:spPr>
          <a:xfrm>
            <a:off x="4950641" y="4495800"/>
            <a:ext cx="360034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FRANK CASTANEDA, III, P.E.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Quality Subject Matter Expert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AFCEC Environmental Quality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HQ AFCEC/CZTQ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86845-F071-A98B-3556-3464629630E9}"/>
              </a:ext>
            </a:extLst>
          </p:cNvPr>
          <p:cNvSpPr txBox="1"/>
          <p:nvPr/>
        </p:nvSpPr>
        <p:spPr>
          <a:xfrm>
            <a:off x="5943600" y="3951370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262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May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21F338-0E29-AAF0-09DE-52350C3228C6}"/>
              </a:ext>
            </a:extLst>
          </p:cNvPr>
          <p:cNvSpPr txBox="1"/>
          <p:nvPr/>
        </p:nvSpPr>
        <p:spPr>
          <a:xfrm>
            <a:off x="2514600" y="6449106"/>
            <a:ext cx="4606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US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Your Success is Our</a:t>
            </a:r>
            <a:r>
              <a:rPr lang="en-US" sz="1800" b="1" i="1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Mission!</a:t>
            </a:r>
            <a:endParaRPr lang="en-US" sz="1800" b="1" i="1" dirty="0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Stationary Guide Ch. 35</a:t>
            </a:r>
            <a:br>
              <a:rPr lang="en-US" altLang="en-US" dirty="0"/>
            </a:br>
            <a:r>
              <a:rPr lang="en-US" dirty="0"/>
              <a:t>Site Remediation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 anchor="ctr"/>
          <a:lstStyle/>
          <a:p>
            <a:r>
              <a:rPr lang="en-US" altLang="en-US" dirty="0">
                <a:solidFill>
                  <a:srgbClr val="FF0000"/>
                </a:solidFill>
              </a:rPr>
              <a:t>REVISED:  </a:t>
            </a:r>
            <a:r>
              <a:rPr lang="en-US" dirty="0"/>
              <a:t>Site Remediation </a:t>
            </a:r>
          </a:p>
          <a:p>
            <a:pPr lvl="1"/>
            <a:r>
              <a:rPr lang="en-US" dirty="0"/>
              <a:t>Expand discussion on rescinding exemptions from CAA</a:t>
            </a:r>
          </a:p>
          <a:p>
            <a:pPr lvl="2"/>
            <a:r>
              <a:rPr lang="en-US" dirty="0"/>
              <a:t>Resource Conservation and Recovery Act (RCRA) exemption</a:t>
            </a:r>
          </a:p>
          <a:p>
            <a:pPr lvl="2"/>
            <a:r>
              <a:rPr lang="en-US" dirty="0"/>
              <a:t>Comprehensive Environmental Response, Compensation, and Liability Act (CERCLA)</a:t>
            </a:r>
          </a:p>
          <a:p>
            <a:pPr lvl="1"/>
            <a:r>
              <a:rPr lang="en-US" dirty="0"/>
              <a:t>Stationary vs Transitory Source?</a:t>
            </a:r>
          </a:p>
          <a:p>
            <a:pPr lvl="2"/>
            <a:r>
              <a:rPr lang="en-US" dirty="0"/>
              <a:t>Current Guide </a:t>
            </a:r>
          </a:p>
          <a:p>
            <a:pPr lvl="3"/>
            <a:r>
              <a:rPr lang="en-US" dirty="0"/>
              <a:t>Exempt source under RCRA/CERCLA; therefore, USAF did not consider this a stationary source of emissions</a:t>
            </a:r>
          </a:p>
          <a:p>
            <a:pPr lvl="2"/>
            <a:r>
              <a:rPr lang="en-US" dirty="0"/>
              <a:t>Revised Guide</a:t>
            </a:r>
          </a:p>
          <a:p>
            <a:pPr lvl="3"/>
            <a:r>
              <a:rPr lang="en-US" dirty="0"/>
              <a:t>For Major Sources of HAPs only, NESHAP removes RCRA/CERCLA exemption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9CE12BE-5AB5-4567-A14D-EB9058AD6B9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41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2857500"/>
            <a:ext cx="7086600" cy="114300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eaLnBrk="1" hangingPunct="1"/>
            <a:r>
              <a:rPr lang="en-US" altLang="en-US" sz="4400" dirty="0"/>
              <a:t>Mobile Guide</a:t>
            </a:r>
            <a:endParaRPr lang="en-US" altLang="en-US" sz="6000" dirty="0">
              <a:solidFill>
                <a:schemeClr val="tx1"/>
              </a:solidFill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5045075" y="277813"/>
            <a:ext cx="184150" cy="1006475"/>
          </a:xfrm>
          <a:prstGeom prst="rect">
            <a:avLst/>
          </a:prstGeom>
          <a:noFill/>
          <a:ln>
            <a:noFill/>
          </a:ln>
          <a:effectLst>
            <a:outerShdw dist="102391" dir="361530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0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Mobile Guide</a:t>
            </a:r>
            <a:br>
              <a:rPr lang="en-US" altLang="en-US" dirty="0"/>
            </a:br>
            <a:r>
              <a:rPr lang="en-US" altLang="en-US" dirty="0"/>
              <a:t> All Chapters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3"/>
          </p:nvPr>
        </p:nvSpPr>
        <p:spPr/>
        <p:txBody>
          <a:bodyPr anchor="ctr"/>
          <a:lstStyle/>
          <a:p>
            <a:r>
              <a:rPr lang="en-US" altLang="en-US" dirty="0">
                <a:solidFill>
                  <a:srgbClr val="FF0000"/>
                </a:solidFill>
              </a:rPr>
              <a:t>NEW:  </a:t>
            </a:r>
            <a:r>
              <a:rPr lang="en-US" altLang="en-US" dirty="0"/>
              <a:t>Speciated GHG EFs to all sources</a:t>
            </a:r>
          </a:p>
          <a:p>
            <a:pPr lvl="1"/>
            <a:r>
              <a:rPr lang="en-US" altLang="en-US" dirty="0"/>
              <a:t>Carbon dioxide (CO</a:t>
            </a:r>
            <a:r>
              <a:rPr lang="en-US" altLang="en-US" baseline="-25000" dirty="0"/>
              <a:t>2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Methane (CH</a:t>
            </a:r>
            <a:r>
              <a:rPr lang="en-US" altLang="en-US" baseline="-25000" dirty="0"/>
              <a:t>4</a:t>
            </a:r>
            <a:r>
              <a:rPr lang="en-US" altLang="en-US" dirty="0"/>
              <a:t>), and </a:t>
            </a:r>
          </a:p>
          <a:p>
            <a:pPr lvl="1"/>
            <a:r>
              <a:rPr lang="en-US" altLang="en-US" dirty="0"/>
              <a:t>Nitrogen dioxide (N</a:t>
            </a:r>
            <a:r>
              <a:rPr lang="en-US" altLang="en-US" baseline="-25000" dirty="0"/>
              <a:t>2</a:t>
            </a:r>
            <a:r>
              <a:rPr lang="en-US" altLang="en-US" dirty="0"/>
              <a:t>O)</a:t>
            </a:r>
          </a:p>
          <a:p>
            <a:pPr lvl="1"/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equivalents (</a:t>
            </a:r>
            <a:r>
              <a:rPr lang="en-US" altLang="en-US" dirty="0"/>
              <a:t>CO</a:t>
            </a:r>
            <a:r>
              <a:rPr lang="en-US" altLang="en-US" baseline="-25000" dirty="0"/>
              <a:t>2</a:t>
            </a:r>
            <a:r>
              <a:rPr lang="en-US" altLang="en-US" dirty="0"/>
              <a:t>e), based on Global Warming Potentials (GWP)</a:t>
            </a:r>
          </a:p>
          <a:p>
            <a:pPr lvl="1"/>
            <a:endParaRPr lang="en-US" altLang="en-US" dirty="0"/>
          </a:p>
          <a:p>
            <a:pPr marL="406400" lvl="1" indent="0" algn="ctr">
              <a:buNone/>
            </a:pPr>
            <a:r>
              <a:rPr lang="en-US" altLang="en-US" b="1" dirty="0"/>
              <a:t>CO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e  =  (CO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 x 1 GWP) +  (CH</a:t>
            </a:r>
            <a:r>
              <a:rPr lang="en-US" altLang="en-US" b="1" baseline="-25000" dirty="0"/>
              <a:t>4</a:t>
            </a:r>
            <a:r>
              <a:rPr lang="en-US" altLang="en-US" b="1" dirty="0"/>
              <a:t> x 25 GWP)  + (N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O x 298 GWP)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323D069-01F9-4597-8A4C-0A5D177A961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32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Mobile Guide Ch. 1 </a:t>
            </a:r>
            <a:br>
              <a:rPr lang="en-US" altLang="en-US" dirty="0"/>
            </a:br>
            <a:r>
              <a:rPr lang="en-US" altLang="en-US" dirty="0"/>
              <a:t>Introduction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3"/>
          </p:nvPr>
        </p:nvSpPr>
        <p:spPr/>
        <p:txBody>
          <a:bodyPr anchor="ctr"/>
          <a:lstStyle/>
          <a:p>
            <a:r>
              <a:rPr lang="en-US" altLang="en-US" dirty="0">
                <a:solidFill>
                  <a:srgbClr val="FF0000"/>
                </a:solidFill>
              </a:rPr>
              <a:t>REVISED:  </a:t>
            </a:r>
            <a:r>
              <a:rPr lang="en-US" altLang="en-US" dirty="0"/>
              <a:t>Criteria Pollutant Corrections:</a:t>
            </a:r>
          </a:p>
          <a:p>
            <a:pPr lvl="1"/>
            <a:r>
              <a:rPr lang="en-US" altLang="en-US" dirty="0"/>
              <a:t>Revised definition of VOCs to reflect definition in 40 CFR 51.100</a:t>
            </a:r>
          </a:p>
          <a:p>
            <a:pPr lvl="1"/>
            <a:r>
              <a:rPr lang="en-US" altLang="en-US" dirty="0"/>
              <a:t>Sulfur Dioxide (SO</a:t>
            </a:r>
            <a:r>
              <a:rPr lang="en-US" altLang="en-US" baseline="-25000" dirty="0"/>
              <a:t>2</a:t>
            </a:r>
            <a:r>
              <a:rPr lang="en-US" altLang="en-US" dirty="0"/>
              <a:t>) to Sulfur Oxide (</a:t>
            </a:r>
            <a:r>
              <a:rPr lang="en-US" altLang="en-US" dirty="0" err="1"/>
              <a:t>SO</a:t>
            </a:r>
            <a:r>
              <a:rPr lang="en-US" altLang="en-US" baseline="-25000" dirty="0" err="1"/>
              <a:t>x</a:t>
            </a:r>
            <a:r>
              <a:rPr lang="en-US" altLang="en-US" dirty="0"/>
              <a:t>) </a:t>
            </a:r>
          </a:p>
          <a:p>
            <a:pPr lvl="2"/>
            <a:r>
              <a:rPr lang="en-US" altLang="en-US" dirty="0"/>
              <a:t>Regulated as Sulfur Dioxide (SO</a:t>
            </a:r>
            <a:r>
              <a:rPr lang="en-US" altLang="en-US" baseline="-25000" dirty="0"/>
              <a:t>2</a:t>
            </a:r>
            <a:r>
              <a:rPr lang="en-US" altLang="en-US" dirty="0"/>
              <a:t>) </a:t>
            </a:r>
          </a:p>
          <a:p>
            <a:pPr lvl="1"/>
            <a:r>
              <a:rPr lang="en-US" altLang="en-US" dirty="0"/>
              <a:t>Nitrogen Dioxide (NO</a:t>
            </a:r>
            <a:r>
              <a:rPr lang="en-US" altLang="en-US" baseline="-25000" dirty="0"/>
              <a:t>2</a:t>
            </a:r>
            <a:r>
              <a:rPr lang="en-US" altLang="en-US" dirty="0"/>
              <a:t>) to Nitrogen Oxide (NO</a:t>
            </a:r>
            <a:r>
              <a:rPr lang="en-US" altLang="en-US" baseline="-25000" dirty="0"/>
              <a:t>x</a:t>
            </a:r>
            <a:r>
              <a:rPr lang="en-US" altLang="en-US" dirty="0"/>
              <a:t>)</a:t>
            </a:r>
          </a:p>
          <a:p>
            <a:pPr lvl="2"/>
            <a:r>
              <a:rPr lang="en-US" altLang="en-US" dirty="0"/>
              <a:t>Regulated as Nitrogen Dioxide (NO</a:t>
            </a:r>
            <a:r>
              <a:rPr lang="en-US" altLang="en-US" baseline="-25000" dirty="0"/>
              <a:t>2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Note that the EPA generally gets this wrong in their websites and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323D069-01F9-4597-8A4C-0A5D177A961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939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Mobile Guide Ch. 2 </a:t>
            </a:r>
            <a:br>
              <a:rPr lang="en-US" altLang="en-US" dirty="0"/>
            </a:br>
            <a:r>
              <a:rPr lang="en-US" altLang="en-US" dirty="0"/>
              <a:t>Aircraft Flight Operations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3"/>
          </p:nvPr>
        </p:nvSpPr>
        <p:spPr/>
        <p:txBody>
          <a:bodyPr anchor="ctr"/>
          <a:lstStyle/>
          <a:p>
            <a:r>
              <a:rPr lang="en-US" altLang="en-US" dirty="0">
                <a:solidFill>
                  <a:srgbClr val="FF0000"/>
                </a:solidFill>
              </a:rPr>
              <a:t>NEW: </a:t>
            </a:r>
            <a:r>
              <a:rPr lang="en-US" altLang="en-US" dirty="0"/>
              <a:t>Total rewrite of chapter</a:t>
            </a:r>
          </a:p>
          <a:p>
            <a:pPr lvl="1"/>
            <a:r>
              <a:rPr lang="en-US" altLang="en-US" dirty="0"/>
              <a:t>Most extensive revision of the guide</a:t>
            </a:r>
          </a:p>
          <a:p>
            <a:pPr marL="3175" indent="0">
              <a:buNone/>
            </a:pPr>
            <a:endParaRPr lang="en-US" altLang="en-US" sz="800" dirty="0"/>
          </a:p>
          <a:p>
            <a:r>
              <a:rPr lang="en-US" altLang="en-US" dirty="0">
                <a:solidFill>
                  <a:srgbClr val="FF0000"/>
                </a:solidFill>
              </a:rPr>
              <a:t>NEW: </a:t>
            </a:r>
            <a:r>
              <a:rPr lang="en-US" altLang="en-US" dirty="0"/>
              <a:t>Separated Aircraft Flight Operations by aircraft type:</a:t>
            </a:r>
          </a:p>
          <a:p>
            <a:pPr lvl="1"/>
            <a:r>
              <a:rPr lang="en-US" altLang="en-US" b="1" dirty="0"/>
              <a:t>Fixed-Wing Aircraft:  </a:t>
            </a:r>
            <a:r>
              <a:rPr lang="en-US" altLang="en-US" dirty="0"/>
              <a:t>Also known as planes, are heavier-than-air flying machines that are capable of flight by using wings to generate lift via the aircraft’s forward airspeed and the shape of the wings</a:t>
            </a:r>
          </a:p>
          <a:p>
            <a:pPr lvl="1"/>
            <a:r>
              <a:rPr lang="en-US" altLang="en-US" b="1" dirty="0"/>
              <a:t>Rotary Aircraft:  </a:t>
            </a:r>
            <a:r>
              <a:rPr lang="en-US" altLang="en-US" dirty="0"/>
              <a:t>Also known as helicopters, are heavier-than-air flying machines that use rotary wings or blades to generate lift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323D069-01F9-4597-8A4C-0A5D177A961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7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Mobile Guide Ch. 2 </a:t>
            </a:r>
            <a:br>
              <a:rPr lang="en-US" altLang="en-US" dirty="0"/>
            </a:br>
            <a:r>
              <a:rPr lang="en-US" altLang="en-US" dirty="0"/>
              <a:t>Aircraft Flight Operations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3"/>
          </p:nvPr>
        </p:nvSpPr>
        <p:spPr>
          <a:xfrm>
            <a:off x="228600" y="1228315"/>
            <a:ext cx="8686800" cy="5029200"/>
          </a:xfrm>
        </p:spPr>
        <p:txBody>
          <a:bodyPr anchor="t"/>
          <a:lstStyle/>
          <a:p>
            <a:r>
              <a:rPr lang="en-US" altLang="en-US" dirty="0">
                <a:solidFill>
                  <a:srgbClr val="FF0000"/>
                </a:solidFill>
              </a:rPr>
              <a:t>REVISED:  </a:t>
            </a:r>
            <a:r>
              <a:rPr lang="en-US" altLang="en-US" dirty="0"/>
              <a:t>Mixing Height</a:t>
            </a:r>
          </a:p>
          <a:p>
            <a:pPr lvl="1"/>
            <a:r>
              <a:rPr lang="en-US" altLang="en-US" b="1" dirty="0"/>
              <a:t>Under the EPA procedures:</a:t>
            </a:r>
          </a:p>
          <a:p>
            <a:pPr lvl="2"/>
            <a:r>
              <a:rPr lang="en-US" altLang="en-US" dirty="0"/>
              <a:t>A criteria pollutant emissions inventory for aircraft operations focuses only on pollutants emitted in the vertical column of air referred to as the “mixing zone”</a:t>
            </a:r>
          </a:p>
          <a:p>
            <a:pPr lvl="2"/>
            <a:r>
              <a:rPr lang="en-US" dirty="0">
                <a:ea typeface="Calibri" panose="020F0502020204030204" pitchFamily="34" charset="0"/>
              </a:rPr>
              <a:t>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ixing zone is the lower atmospheric layer where air pollutant chemical reactions occur and above which there is a negligible effect on ground-level air pollution</a:t>
            </a:r>
          </a:p>
          <a:p>
            <a:pPr lvl="2"/>
            <a:r>
              <a:rPr lang="en-US" dirty="0">
                <a:ea typeface="Calibri" panose="020F0502020204030204" pitchFamily="34" charset="0"/>
              </a:rPr>
              <a:t>D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efault mixing zone height (mixing height) defined by the EPA is 3,000 ft AGL </a:t>
            </a:r>
          </a:p>
          <a:p>
            <a:pPr lvl="1"/>
            <a:r>
              <a:rPr lang="en-US" altLang="en-US" b="1" dirty="0"/>
              <a:t>Greenhouse Gasses (GHGs)</a:t>
            </a:r>
            <a:endParaRPr lang="en-US" altLang="en-US" b="1" dirty="0">
              <a:ea typeface="Calibri" panose="020F0502020204030204" pitchFamily="34" charset="0"/>
            </a:endParaRPr>
          </a:p>
          <a:p>
            <a:pPr lvl="2"/>
            <a:r>
              <a:rPr lang="en-US" altLang="en-US" dirty="0"/>
              <a:t>Unlike criteria pollutants, the impact of GHGs is at global-scale</a:t>
            </a:r>
          </a:p>
          <a:p>
            <a:pPr lvl="2"/>
            <a:r>
              <a:rPr lang="en-US" altLang="en-US" dirty="0"/>
              <a:t>GHGs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chemical reactions occur below and above the mixing </a:t>
            </a:r>
            <a:r>
              <a:rPr lang="en-US" dirty="0">
                <a:ea typeface="Calibri" panose="020F0502020204030204" pitchFamily="34" charset="0"/>
              </a:rPr>
              <a:t>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eight</a:t>
            </a:r>
          </a:p>
          <a:p>
            <a:pPr lvl="2"/>
            <a:r>
              <a:rPr lang="en-US" altLang="en-US" dirty="0"/>
              <a:t>Given the mixing height is only associated with microscale criteria pollutant modeling, use of the mixing height for GHG modelling could be inadequate</a:t>
            </a:r>
          </a:p>
          <a:p>
            <a:pPr lvl="2"/>
            <a:r>
              <a:rPr lang="en-US" altLang="en-US" dirty="0"/>
              <a:t>While the mixing height constraint does not account for all GHGs, it does establish a fixed and consistent reference point for calculating emissions that can be used in a “relative comparison analysis” amongst alternatives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323D069-01F9-4597-8A4C-0A5D177A961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109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Mobile Guide Ch. 2 </a:t>
            </a:r>
            <a:br>
              <a:rPr lang="en-US" altLang="en-US" dirty="0"/>
            </a:br>
            <a:r>
              <a:rPr lang="en-US" altLang="en-US" dirty="0"/>
              <a:t>Aircraft Flight Operations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3"/>
          </p:nvPr>
        </p:nvSpPr>
        <p:spPr/>
        <p:txBody>
          <a:bodyPr anchor="t"/>
          <a:lstStyle/>
          <a:p>
            <a:r>
              <a:rPr lang="en-US" altLang="en-US" dirty="0">
                <a:solidFill>
                  <a:srgbClr val="FF0000"/>
                </a:solidFill>
              </a:rPr>
              <a:t>NEW:  </a:t>
            </a:r>
            <a:r>
              <a:rPr lang="en-US" altLang="en-US" dirty="0"/>
              <a:t>Region of Influence (ROI)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There may be more than one ROI due to the physical and spatial distribution of the emissions sources associated with the proposed action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323D069-01F9-4597-8A4C-0A5D177A961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9CA62E-BB85-22E8-C905-AD2AACC93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133600"/>
            <a:ext cx="761440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80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Mobile Guide Ch. 2 </a:t>
            </a:r>
            <a:br>
              <a:rPr lang="en-US" altLang="en-US" dirty="0"/>
            </a:br>
            <a:r>
              <a:rPr lang="en-US" altLang="en-US" dirty="0"/>
              <a:t>Aircraft Flight Operations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3"/>
          </p:nvPr>
        </p:nvSpPr>
        <p:spPr/>
        <p:txBody>
          <a:bodyPr anchor="ctr"/>
          <a:lstStyle/>
          <a:p>
            <a:r>
              <a:rPr lang="en-US" altLang="en-US" dirty="0">
                <a:solidFill>
                  <a:srgbClr val="FF0000"/>
                </a:solidFill>
              </a:rPr>
              <a:t>NEW:  </a:t>
            </a:r>
            <a:r>
              <a:rPr lang="en-US" altLang="en-US" dirty="0"/>
              <a:t>Three basic “Flight Cycles” for both fixed-wing and rotary aircraft:  </a:t>
            </a:r>
          </a:p>
          <a:p>
            <a:pPr lvl="1"/>
            <a:r>
              <a:rPr lang="en-US" altLang="en-US" b="1" dirty="0"/>
              <a:t>Landing and Takeoff (LTO) Cycle: </a:t>
            </a:r>
            <a:r>
              <a:rPr lang="en-US" altLang="en-US" dirty="0"/>
              <a:t>A flight operation consisting of one complete repetitive takeoff and landing cycle.</a:t>
            </a:r>
          </a:p>
          <a:p>
            <a:pPr lvl="1"/>
            <a:r>
              <a:rPr lang="en-US" altLang="en-US" b="1" dirty="0"/>
              <a:t>Low Flight Pattern (LFP) Cycle:  </a:t>
            </a:r>
            <a:r>
              <a:rPr lang="en-US" altLang="en-US" dirty="0"/>
              <a:t>A flight operation consisting of one complete repetitive flight cycle below the mixing height that does not include any part of a LTO or CP cycle.</a:t>
            </a:r>
          </a:p>
          <a:p>
            <a:pPr lvl="1"/>
            <a:r>
              <a:rPr lang="en-US" altLang="en-US" b="1" dirty="0"/>
              <a:t>Closed Pattern (CP) Cycle:  </a:t>
            </a:r>
            <a:r>
              <a:rPr lang="en-US" altLang="en-US" dirty="0"/>
              <a:t>A flight operation consisting of one complete repetitive flight maneuver that involves practice landing on a runway by briefly touching the landing gear to the runway, or coming very close, and transitioning immediately into climb out and associated flying to maneuver into another practice landing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323D069-01F9-4597-8A4C-0A5D177A961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820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Mobile Guide Ch. 2 </a:t>
            </a:r>
            <a:br>
              <a:rPr lang="en-US" altLang="en-US" dirty="0"/>
            </a:br>
            <a:r>
              <a:rPr lang="en-US" altLang="en-US" dirty="0"/>
              <a:t>Aircraft Flight Operations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3"/>
          </p:nvPr>
        </p:nvSpPr>
        <p:spPr/>
        <p:txBody>
          <a:bodyPr anchor="t"/>
          <a:lstStyle/>
          <a:p>
            <a:r>
              <a:rPr lang="en-US" altLang="en-US" dirty="0">
                <a:solidFill>
                  <a:srgbClr val="FF0000"/>
                </a:solidFill>
              </a:rPr>
              <a:t>NEW:  </a:t>
            </a:r>
            <a:r>
              <a:rPr lang="en-US" altLang="en-US" dirty="0"/>
              <a:t>Rotary (Helicopter) Aircraft Flight Operations:  </a:t>
            </a:r>
          </a:p>
          <a:p>
            <a:pPr lvl="1"/>
            <a:r>
              <a:rPr lang="en-US" altLang="en-US" b="1" dirty="0"/>
              <a:t>Totally new modeling methodology</a:t>
            </a:r>
          </a:p>
          <a:p>
            <a:pPr lvl="1"/>
            <a:r>
              <a:rPr lang="en-US" altLang="en-US" b="1" dirty="0"/>
              <a:t>Rotary aircraft flight patterns are described in terms of “flying phase” rather than “flight modes” (as with fixed-wing aircraft).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323D069-01F9-4597-8A4C-0A5D177A961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CEDE90-E8D5-B65F-4513-6ADB3A2115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8229600" cy="3631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4417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Mobile Guide Ch. 2 </a:t>
            </a:r>
            <a:br>
              <a:rPr lang="en-US" altLang="en-US" dirty="0"/>
            </a:br>
            <a:r>
              <a:rPr lang="en-US" altLang="en-US" dirty="0"/>
              <a:t>Aircraft Flight Operations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3"/>
          </p:nvPr>
        </p:nvSpPr>
        <p:spPr/>
        <p:txBody>
          <a:bodyPr anchor="ctr"/>
          <a:lstStyle/>
          <a:p>
            <a:r>
              <a:rPr lang="en-US" altLang="en-US" dirty="0">
                <a:solidFill>
                  <a:srgbClr val="FF0000"/>
                </a:solidFill>
              </a:rPr>
              <a:t>REVISED:  </a:t>
            </a:r>
            <a:r>
              <a:rPr lang="en-US" altLang="en-US" dirty="0"/>
              <a:t>Various other revisions:  </a:t>
            </a:r>
          </a:p>
          <a:p>
            <a:pPr lvl="1"/>
            <a:r>
              <a:rPr lang="en-US" altLang="en-US" b="1" dirty="0"/>
              <a:t>Table 2-3, Speciated GHG EFs </a:t>
            </a:r>
          </a:p>
          <a:p>
            <a:pPr lvl="2"/>
            <a:r>
              <a:rPr lang="en-US" altLang="en-US" dirty="0"/>
              <a:t>New speciated GHG EFs table for Jet Fuel and AVGAS</a:t>
            </a:r>
          </a:p>
          <a:p>
            <a:pPr lvl="1"/>
            <a:r>
              <a:rPr lang="en-US" altLang="en-US" b="1" dirty="0"/>
              <a:t>Table 2-5, Default TIM Table</a:t>
            </a:r>
          </a:p>
          <a:p>
            <a:pPr lvl="2"/>
            <a:r>
              <a:rPr lang="en-US" altLang="en-US" dirty="0"/>
              <a:t>Update with new AF- collected data</a:t>
            </a:r>
          </a:p>
          <a:p>
            <a:pPr lvl="2"/>
            <a:r>
              <a:rPr lang="en-US" altLang="en-US" dirty="0"/>
              <a:t>Combined Taxi-in and Taxi-out columns</a:t>
            </a:r>
          </a:p>
          <a:p>
            <a:pPr lvl="2"/>
            <a:r>
              <a:rPr lang="en-US" altLang="en-US" dirty="0"/>
              <a:t>Removed Rotary category from Table (no defaults for rotary)</a:t>
            </a:r>
          </a:p>
          <a:p>
            <a:pPr lvl="1"/>
            <a:r>
              <a:rPr lang="en-US" altLang="en-US" b="1" dirty="0"/>
              <a:t>Criteria Pollutant EF Table </a:t>
            </a:r>
          </a:p>
          <a:p>
            <a:pPr lvl="2"/>
            <a:r>
              <a:rPr lang="en-US" altLang="en-US" dirty="0"/>
              <a:t>Separated into two tables: Fixed-Wing Table and Rotary Table</a:t>
            </a:r>
          </a:p>
          <a:p>
            <a:pPr lvl="2"/>
            <a:r>
              <a:rPr lang="en-US" altLang="en-US" dirty="0"/>
              <a:t>Corrected EF for aircraft using AVGAS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323D069-01F9-4597-8A4C-0A5D177A961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39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Purpose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3"/>
          </p:nvPr>
        </p:nvSpPr>
        <p:spPr>
          <a:xfrm>
            <a:off x="1295400" y="1371600"/>
            <a:ext cx="6400800" cy="50292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altLang="en-US" dirty="0"/>
              <a:t>Provide an overview of the major revisions/changes captured in the Draft </a:t>
            </a:r>
            <a:r>
              <a:rPr lang="en-US" altLang="en-US" i="1" dirty="0"/>
              <a:t>2023 Air Emissions Guides for Air Force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323D069-01F9-4597-8A4C-0A5D177A961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4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Mobile Guide Changes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3"/>
          </p:nvPr>
        </p:nvSpPr>
        <p:spPr/>
        <p:txBody>
          <a:bodyPr anchor="ctr"/>
          <a:lstStyle/>
          <a:p>
            <a:r>
              <a:rPr lang="en-US" altLang="en-US" dirty="0">
                <a:solidFill>
                  <a:srgbClr val="FF0000"/>
                </a:solidFill>
              </a:rPr>
              <a:t>REVISED: </a:t>
            </a:r>
            <a:r>
              <a:rPr lang="en-US" altLang="en-US" dirty="0"/>
              <a:t>Ch. 4 – Non-Road Engines and Equipment</a:t>
            </a:r>
          </a:p>
          <a:p>
            <a:pPr lvl="1"/>
            <a:r>
              <a:rPr lang="en-US" altLang="en-US" dirty="0"/>
              <a:t>Updated tables to reflect new data from Nonroad (MOVES and EMFAC)</a:t>
            </a:r>
          </a:p>
          <a:p>
            <a:pPr lvl="2"/>
            <a:r>
              <a:rPr lang="en-US" altLang="en-US" dirty="0"/>
              <a:t>Tables 4-1 to 4-5, Criteria Pollutant EFs for Non-Road Engines and Equipment</a:t>
            </a:r>
          </a:p>
          <a:p>
            <a:pPr lvl="2"/>
            <a:r>
              <a:rPr lang="en-US" dirty="0"/>
              <a:t>New EF for CY 2023 - 2027</a:t>
            </a:r>
            <a:endParaRPr lang="en-US" altLang="en-US" dirty="0"/>
          </a:p>
          <a:p>
            <a:r>
              <a:rPr lang="en-US" altLang="en-US" dirty="0">
                <a:solidFill>
                  <a:srgbClr val="FF0000"/>
                </a:solidFill>
              </a:rPr>
              <a:t>REVISED: </a:t>
            </a:r>
            <a:r>
              <a:rPr lang="en-US" altLang="en-US" dirty="0"/>
              <a:t>Ch. 5 – On-Road Vehicles</a:t>
            </a:r>
          </a:p>
          <a:p>
            <a:pPr lvl="1"/>
            <a:r>
              <a:rPr lang="en-US" altLang="en-US" dirty="0"/>
              <a:t>Updated Typical Air Force Vehicle Mix</a:t>
            </a:r>
          </a:p>
          <a:p>
            <a:pPr lvl="2"/>
            <a:r>
              <a:rPr lang="en-US" altLang="en-US" dirty="0"/>
              <a:t>Table 5-2, Typical Air Force POV &amp; GOV Mix</a:t>
            </a:r>
          </a:p>
          <a:p>
            <a:pPr lvl="2"/>
            <a:r>
              <a:rPr lang="en-US" altLang="en-US" dirty="0"/>
              <a:t>Table 5-3, GOV Tactical and Non-Tactical Vehicle Mix</a:t>
            </a:r>
          </a:p>
          <a:p>
            <a:pPr lvl="1"/>
            <a:r>
              <a:rPr lang="en-US" altLang="en-US" dirty="0"/>
              <a:t>Updated tables to reflect new data from MOVES and EMFAC</a:t>
            </a:r>
          </a:p>
          <a:p>
            <a:pPr lvl="2"/>
            <a:r>
              <a:rPr lang="en-US" altLang="en-US" dirty="0"/>
              <a:t>Tables 5-9 to 5-17, On-Road Vehicle Composite EFs (MOVES)</a:t>
            </a:r>
          </a:p>
          <a:p>
            <a:pPr lvl="2"/>
            <a:r>
              <a:rPr lang="en-US" altLang="en-US" dirty="0"/>
              <a:t>Table 5-18 to 5-24, On-Road Vehicle EFs (MOVES)</a:t>
            </a:r>
          </a:p>
          <a:p>
            <a:pPr lvl="2"/>
            <a:r>
              <a:rPr lang="en-US" altLang="en-US" dirty="0"/>
              <a:t>Table 5-23 to 5-30, On-Road Vehicle  Composite EFs  (EMFAC)</a:t>
            </a:r>
          </a:p>
          <a:p>
            <a:pPr lvl="2"/>
            <a:r>
              <a:rPr lang="en-US" altLang="en-US" dirty="0"/>
              <a:t>Table 5-31 to 5-34, On-Road Vehicle EFs  (EMFAC)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4632995-41E1-4C7C-94D4-170642406FB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2857500"/>
            <a:ext cx="7086600" cy="114300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eaLnBrk="1" hangingPunct="1"/>
            <a:r>
              <a:rPr lang="en-US" altLang="en-US" sz="4400" dirty="0"/>
              <a:t>Transitory Guide</a:t>
            </a:r>
            <a:endParaRPr lang="en-US" altLang="en-US" sz="6000" dirty="0">
              <a:solidFill>
                <a:schemeClr val="tx1"/>
              </a:solidFill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5045075" y="277813"/>
            <a:ext cx="184150" cy="1006475"/>
          </a:xfrm>
          <a:prstGeom prst="rect">
            <a:avLst/>
          </a:prstGeom>
          <a:noFill/>
          <a:ln>
            <a:noFill/>
          </a:ln>
          <a:effectLst>
            <a:outerShdw dist="102391" dir="361530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22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Transitory Guide</a:t>
            </a:r>
            <a:br>
              <a:rPr lang="en-US" altLang="en-US" dirty="0"/>
            </a:br>
            <a:r>
              <a:rPr lang="en-US" altLang="en-US" dirty="0"/>
              <a:t> All Chapters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3"/>
          </p:nvPr>
        </p:nvSpPr>
        <p:spPr/>
        <p:txBody>
          <a:bodyPr anchor="ctr"/>
          <a:lstStyle/>
          <a:p>
            <a:r>
              <a:rPr lang="en-US" altLang="en-US" dirty="0">
                <a:solidFill>
                  <a:srgbClr val="FF0000"/>
                </a:solidFill>
              </a:rPr>
              <a:t>NEW:  </a:t>
            </a:r>
            <a:r>
              <a:rPr lang="en-US" altLang="en-US" dirty="0"/>
              <a:t>Speciated GHG EFs to all sources</a:t>
            </a:r>
          </a:p>
          <a:p>
            <a:pPr lvl="1"/>
            <a:r>
              <a:rPr lang="en-US" altLang="en-US" dirty="0"/>
              <a:t>Carbon dioxide (CO</a:t>
            </a:r>
            <a:r>
              <a:rPr lang="en-US" altLang="en-US" baseline="-25000" dirty="0"/>
              <a:t>2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Methane (CH</a:t>
            </a:r>
            <a:r>
              <a:rPr lang="en-US" altLang="en-US" baseline="-25000" dirty="0"/>
              <a:t>4</a:t>
            </a:r>
            <a:r>
              <a:rPr lang="en-US" altLang="en-US" dirty="0"/>
              <a:t>), and </a:t>
            </a:r>
          </a:p>
          <a:p>
            <a:pPr lvl="1"/>
            <a:r>
              <a:rPr lang="en-US" altLang="en-US" dirty="0"/>
              <a:t>Nitrogen dioxide (N</a:t>
            </a:r>
            <a:r>
              <a:rPr lang="en-US" altLang="en-US" baseline="-25000" dirty="0"/>
              <a:t>2</a:t>
            </a:r>
            <a:r>
              <a:rPr lang="en-US" altLang="en-US" dirty="0"/>
              <a:t>O)</a:t>
            </a:r>
          </a:p>
          <a:p>
            <a:pPr lvl="1"/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equivalents (</a:t>
            </a:r>
            <a:r>
              <a:rPr lang="en-US" altLang="en-US" dirty="0"/>
              <a:t>CO</a:t>
            </a:r>
            <a:r>
              <a:rPr lang="en-US" altLang="en-US" baseline="-25000" dirty="0"/>
              <a:t>2</a:t>
            </a:r>
            <a:r>
              <a:rPr lang="en-US" altLang="en-US" dirty="0"/>
              <a:t>e), based on Global Warming Potentials (GWP)</a:t>
            </a:r>
          </a:p>
          <a:p>
            <a:pPr lvl="1"/>
            <a:endParaRPr lang="en-US" altLang="en-US" dirty="0"/>
          </a:p>
          <a:p>
            <a:pPr marL="406400" lvl="1" indent="0" algn="ctr">
              <a:buNone/>
            </a:pPr>
            <a:r>
              <a:rPr lang="en-US" altLang="en-US" b="1" dirty="0"/>
              <a:t>CO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e  =  (CO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 x 1 GWP) +  (CH</a:t>
            </a:r>
            <a:r>
              <a:rPr lang="en-US" altLang="en-US" b="1" baseline="-25000" dirty="0"/>
              <a:t>4</a:t>
            </a:r>
            <a:r>
              <a:rPr lang="en-US" altLang="en-US" b="1" dirty="0"/>
              <a:t> x 25 GWP)  + (N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O x 298 GWP)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323D069-01F9-4597-8A4C-0A5D177A961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92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Transitory Guide Ch. 1 </a:t>
            </a:r>
            <a:br>
              <a:rPr lang="en-US" altLang="en-US" dirty="0"/>
            </a:br>
            <a:r>
              <a:rPr lang="en-US" altLang="en-US" dirty="0"/>
              <a:t>Introduction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3"/>
          </p:nvPr>
        </p:nvSpPr>
        <p:spPr/>
        <p:txBody>
          <a:bodyPr anchor="ctr"/>
          <a:lstStyle/>
          <a:p>
            <a:r>
              <a:rPr lang="en-US" altLang="en-US" dirty="0">
                <a:solidFill>
                  <a:srgbClr val="FF0000"/>
                </a:solidFill>
              </a:rPr>
              <a:t>REVISED:  </a:t>
            </a:r>
            <a:r>
              <a:rPr lang="en-US" altLang="en-US" dirty="0"/>
              <a:t>Criteria Pollutant Corrections:</a:t>
            </a:r>
          </a:p>
          <a:p>
            <a:pPr lvl="1"/>
            <a:r>
              <a:rPr lang="en-US" altLang="en-US" dirty="0"/>
              <a:t>Revised definition of VOCs to reflect definition in 40 CFR 51.100</a:t>
            </a:r>
          </a:p>
          <a:p>
            <a:pPr lvl="1"/>
            <a:r>
              <a:rPr lang="en-US" altLang="en-US" dirty="0"/>
              <a:t>Sulfur Dioxide (SO</a:t>
            </a:r>
            <a:r>
              <a:rPr lang="en-US" altLang="en-US" baseline="-25000" dirty="0"/>
              <a:t>2</a:t>
            </a:r>
            <a:r>
              <a:rPr lang="en-US" altLang="en-US" dirty="0"/>
              <a:t>) to Sulfur Oxide (</a:t>
            </a:r>
            <a:r>
              <a:rPr lang="en-US" altLang="en-US" dirty="0" err="1"/>
              <a:t>SO</a:t>
            </a:r>
            <a:r>
              <a:rPr lang="en-US" altLang="en-US" baseline="-25000" dirty="0" err="1"/>
              <a:t>x</a:t>
            </a:r>
            <a:r>
              <a:rPr lang="en-US" altLang="en-US" dirty="0"/>
              <a:t>) </a:t>
            </a:r>
          </a:p>
          <a:p>
            <a:pPr lvl="2"/>
            <a:r>
              <a:rPr lang="en-US" altLang="en-US" dirty="0"/>
              <a:t>Regulated as Sulfur Dioxide (SO</a:t>
            </a:r>
            <a:r>
              <a:rPr lang="en-US" altLang="en-US" baseline="-25000" dirty="0"/>
              <a:t>2</a:t>
            </a:r>
            <a:r>
              <a:rPr lang="en-US" altLang="en-US" dirty="0"/>
              <a:t>) </a:t>
            </a:r>
          </a:p>
          <a:p>
            <a:pPr lvl="1"/>
            <a:r>
              <a:rPr lang="en-US" altLang="en-US" dirty="0"/>
              <a:t>Nitrogen Dioxide (NO</a:t>
            </a:r>
            <a:r>
              <a:rPr lang="en-US" altLang="en-US" baseline="-25000" dirty="0"/>
              <a:t>2</a:t>
            </a:r>
            <a:r>
              <a:rPr lang="en-US" altLang="en-US" dirty="0"/>
              <a:t>) to Nitrogen Oxide (NO</a:t>
            </a:r>
            <a:r>
              <a:rPr lang="en-US" altLang="en-US" baseline="-25000" dirty="0"/>
              <a:t>x</a:t>
            </a:r>
            <a:r>
              <a:rPr lang="en-US" altLang="en-US" dirty="0"/>
              <a:t>)</a:t>
            </a:r>
          </a:p>
          <a:p>
            <a:pPr lvl="2"/>
            <a:r>
              <a:rPr lang="en-US" altLang="en-US" dirty="0"/>
              <a:t>Regulated as Nitrogen Dioxide (NO</a:t>
            </a:r>
            <a:r>
              <a:rPr lang="en-US" altLang="en-US" baseline="-25000" dirty="0"/>
              <a:t>2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Note that the EPA generally gets this wrong in their websites and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323D069-01F9-4597-8A4C-0A5D177A961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704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Transitory Guide Ch. 3</a:t>
            </a:r>
            <a:br>
              <a:rPr lang="en-US" dirty="0"/>
            </a:br>
            <a:r>
              <a:rPr lang="en-US" dirty="0"/>
              <a:t>Burn, Open </a:t>
            </a:r>
            <a:r>
              <a:rPr lang="en-US" strike="sngStrike" dirty="0"/>
              <a:t>and Prescribed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 anchor="ctr"/>
          <a:lstStyle/>
          <a:p>
            <a:r>
              <a:rPr lang="en-US" altLang="en-US" dirty="0">
                <a:solidFill>
                  <a:srgbClr val="FF0000"/>
                </a:solidFill>
              </a:rPr>
              <a:t>NEW: </a:t>
            </a:r>
            <a:r>
              <a:rPr lang="en-US" dirty="0"/>
              <a:t>Removed Prescribed Burns</a:t>
            </a:r>
          </a:p>
          <a:p>
            <a:pPr lvl="1"/>
            <a:r>
              <a:rPr lang="en-US" dirty="0"/>
              <a:t>Existing Open Burn methodology was erroneously used for Prescribed Burns</a:t>
            </a:r>
          </a:p>
          <a:p>
            <a:pPr lvl="1"/>
            <a:r>
              <a:rPr lang="en-US" dirty="0"/>
              <a:t>Combined Prescribed Burns with Wild Fire and moved to a new chapter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NEW: </a:t>
            </a:r>
            <a:r>
              <a:rPr lang="en-US" dirty="0"/>
              <a:t>Chapter now call “Burn, Open”</a:t>
            </a:r>
          </a:p>
          <a:p>
            <a:pPr lvl="1"/>
            <a:r>
              <a:rPr lang="en-US" dirty="0"/>
              <a:t>Open burning can be done in open drums or baskets, in fields and yards, and in large open dumps</a:t>
            </a:r>
          </a:p>
          <a:p>
            <a:pPr lvl="1"/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9CE12BE-5AB5-4567-A14D-EB9058AD6B9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47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Transitory Guide Ch. 4</a:t>
            </a:r>
            <a:br>
              <a:rPr lang="en-US" dirty="0"/>
            </a:br>
            <a:r>
              <a:rPr lang="en-US" dirty="0"/>
              <a:t>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>
          <a:xfrm>
            <a:off x="381000" y="1295400"/>
            <a:ext cx="8426450" cy="5105400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n-US" dirty="0"/>
              <a:t>Separated Trench/Excavation into two construction phases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While they are both excavation activities, they are slightly different and people were forgetting to add trenching when they also has excavation</a:t>
            </a:r>
          </a:p>
          <a:p>
            <a:pPr marL="406400" lvl="1" indent="0">
              <a:spcBef>
                <a:spcPts val="0"/>
              </a:spcBef>
              <a:buNone/>
            </a:pPr>
            <a:endParaRPr lang="en-US" sz="800" dirty="0"/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FF0000"/>
                </a:solidFill>
              </a:rPr>
              <a:t>NEW:</a:t>
            </a:r>
            <a:r>
              <a:rPr lang="en-US" dirty="0"/>
              <a:t> New equation for Off-Road Equipment emissions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/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FF0000"/>
                </a:solidFill>
              </a:rPr>
              <a:t>NEW:</a:t>
            </a:r>
            <a:r>
              <a:rPr lang="en-US" dirty="0"/>
              <a:t> Revised example calculations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/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FF0000"/>
                </a:solidFill>
              </a:rPr>
              <a:t>REVISED:</a:t>
            </a:r>
            <a:r>
              <a:rPr lang="en-US" dirty="0"/>
              <a:t>  All Off-Road Equipment EFs based on revised 2022 </a:t>
            </a:r>
            <a:r>
              <a:rPr lang="it-IT" dirty="0"/>
              <a:t>California Emission Estimator Model (</a:t>
            </a:r>
            <a:r>
              <a:rPr lang="it-IT" i="1" dirty="0"/>
              <a:t>CalEEMod)</a:t>
            </a:r>
          </a:p>
          <a:p>
            <a:pPr lvl="1">
              <a:spcBef>
                <a:spcPts val="0"/>
              </a:spcBef>
            </a:pPr>
            <a:r>
              <a:rPr lang="it-IT" dirty="0"/>
              <a:t>Updated Tables 4-3 to 4-8 (new units for new equation)</a:t>
            </a:r>
          </a:p>
          <a:p>
            <a:pPr marL="406400" lvl="1" indent="0">
              <a:spcBef>
                <a:spcPts val="0"/>
              </a:spcBef>
              <a:buNone/>
            </a:pPr>
            <a:endParaRPr lang="it-IT" sz="800" dirty="0"/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FF0000"/>
                </a:solidFill>
              </a:rPr>
              <a:t>NEW: </a:t>
            </a:r>
            <a:r>
              <a:rPr lang="it-IT" dirty="0"/>
              <a:t> Tables to speciate GHGs</a:t>
            </a:r>
          </a:p>
          <a:p>
            <a:pPr lvl="1">
              <a:spcBef>
                <a:spcPts val="0"/>
              </a:spcBef>
            </a:pPr>
            <a:r>
              <a:rPr lang="it-IT" dirty="0"/>
              <a:t>New Tables 4-8 to 4-14</a:t>
            </a:r>
          </a:p>
          <a:p>
            <a:pPr marL="406400" lvl="1" indent="0">
              <a:spcBef>
                <a:spcPts val="0"/>
              </a:spcBef>
              <a:buNone/>
            </a:pPr>
            <a:endParaRPr lang="it-IT" sz="800" dirty="0"/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FF0000"/>
                </a:solidFill>
              </a:rPr>
              <a:t>NEW: </a:t>
            </a:r>
            <a:r>
              <a:rPr lang="it-IT" dirty="0"/>
              <a:t> Table for </a:t>
            </a:r>
            <a:r>
              <a:rPr lang="en-US" dirty="0"/>
              <a:t>Off-Road Equipment default horsepower and load factors (Table 4-15)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9CE12BE-5AB5-4567-A14D-EB9058AD6B9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6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Transitory Guide Ch. 9</a:t>
            </a:r>
            <a:br>
              <a:rPr lang="en-US" altLang="en-US" dirty="0"/>
            </a:br>
            <a:r>
              <a:rPr lang="en-US" dirty="0"/>
              <a:t>Site Remediation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>
          <a:xfrm>
            <a:off x="152401" y="1295400"/>
            <a:ext cx="8829674" cy="5029200"/>
          </a:xfrm>
        </p:spPr>
        <p:txBody>
          <a:bodyPr anchor="ctr"/>
          <a:lstStyle/>
          <a:p>
            <a:r>
              <a:rPr lang="en-US" dirty="0"/>
              <a:t>NESHAP for Site Remediation, 40 CFR 63 Subpart GGGGG (5G), removes the RCRA/CERCLA exemption from CAA </a:t>
            </a:r>
          </a:p>
          <a:p>
            <a:pPr lvl="1"/>
            <a:r>
              <a:rPr lang="en-US" b="1" dirty="0"/>
              <a:t>Select remediation sources may now potentially be stationary sources</a:t>
            </a:r>
          </a:p>
          <a:p>
            <a:pPr lvl="2"/>
            <a:r>
              <a:rPr lang="en-US" dirty="0"/>
              <a:t>Process vents, tanks, containers, separators, transfer systems, and leaks </a:t>
            </a:r>
          </a:p>
          <a:p>
            <a:pPr lvl="2"/>
            <a:r>
              <a:rPr lang="en-US" dirty="0"/>
              <a:t>Only applies if remediation is collocated at a major source of  HAPs and subject to various additional 5G requirements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NEW:</a:t>
            </a:r>
            <a:r>
              <a:rPr lang="en-US" dirty="0"/>
              <a:t> Chapter revised to address removal of  the exemption </a:t>
            </a:r>
          </a:p>
          <a:p>
            <a:pPr lvl="1"/>
            <a:r>
              <a:rPr lang="en-US" b="1" dirty="0"/>
              <a:t>Stationary vs Transitory Source</a:t>
            </a:r>
          </a:p>
          <a:p>
            <a:pPr lvl="2"/>
            <a:r>
              <a:rPr lang="en-US" dirty="0"/>
              <a:t>Currently all remediation is Transitory except for about 5 facilities AF-wide</a:t>
            </a:r>
          </a:p>
          <a:p>
            <a:pPr lvl="2"/>
            <a:r>
              <a:rPr lang="en-US" dirty="0"/>
              <a:t>If  5G is applicable, affected sources are “stationary sources” and must be included in annual reporting and permitting </a:t>
            </a:r>
          </a:p>
          <a:p>
            <a:pPr lvl="3"/>
            <a:r>
              <a:rPr lang="en-US" dirty="0"/>
              <a:t>Other requirements may apply</a:t>
            </a:r>
          </a:p>
          <a:p>
            <a:pPr lvl="2"/>
            <a:r>
              <a:rPr lang="en-US" dirty="0"/>
              <a:t>If  5G is not applicable, affected sources are “transitory sources” and on-site remedial actions must attain or exceed 5G emissions limits as an Applicable or Relevant and Appropriate Requirement (ARAR)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9CE12BE-5AB5-4567-A14D-EB9058AD6B9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72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Transitory Guide Ch. 11</a:t>
            </a:r>
            <a:br>
              <a:rPr lang="en-US" dirty="0"/>
            </a:br>
            <a:r>
              <a:rPr lang="en-US" dirty="0"/>
              <a:t>Wildfires </a:t>
            </a:r>
            <a:r>
              <a:rPr lang="en-US" dirty="0">
                <a:solidFill>
                  <a:srgbClr val="FF0000"/>
                </a:solidFill>
              </a:rPr>
              <a:t>and Prescribed Burning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 anchor="ctr"/>
          <a:lstStyle/>
          <a:p>
            <a:r>
              <a:rPr lang="en-US" altLang="en-US" dirty="0">
                <a:solidFill>
                  <a:srgbClr val="FF0000"/>
                </a:solidFill>
              </a:rPr>
              <a:t>NEW:</a:t>
            </a:r>
            <a:r>
              <a:rPr lang="en-US" dirty="0"/>
              <a:t> Chapter was only “Wildfire” now called “Wildfires and Prescribed Burning”</a:t>
            </a:r>
          </a:p>
          <a:p>
            <a:pPr lvl="1"/>
            <a:endParaRPr lang="en-US" sz="800" dirty="0"/>
          </a:p>
          <a:p>
            <a:r>
              <a:rPr lang="en-US" altLang="en-US" dirty="0">
                <a:solidFill>
                  <a:srgbClr val="FF0000"/>
                </a:solidFill>
              </a:rPr>
              <a:t>NEW:</a:t>
            </a:r>
            <a:r>
              <a:rPr lang="en-US" dirty="0"/>
              <a:t> Removed Prescribed Burns from Chapter 3 and combined with Wildfires in this chapter</a:t>
            </a:r>
          </a:p>
          <a:p>
            <a:pPr lvl="1"/>
            <a:r>
              <a:rPr lang="en-US" dirty="0"/>
              <a:t>Existing Open Burn methodology was erroneously used for Prescribed Burns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NEW: </a:t>
            </a:r>
            <a:r>
              <a:rPr lang="en-US" altLang="en-US" dirty="0"/>
              <a:t>Total rewrite of chapter</a:t>
            </a:r>
          </a:p>
          <a:p>
            <a:pPr lvl="1"/>
            <a:r>
              <a:rPr lang="en-US" altLang="en-US" dirty="0"/>
              <a:t>Most extensive revision of the guide</a:t>
            </a:r>
          </a:p>
          <a:p>
            <a:pPr lvl="1"/>
            <a:r>
              <a:rPr lang="en-US" dirty="0"/>
              <a:t>Newly developed emission methodologies and models for both Prescribed Fires and wildfires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9CE12BE-5AB5-4567-A14D-EB9058AD6B9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77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Transitory Guide Ch. 11</a:t>
            </a:r>
            <a:br>
              <a:rPr lang="en-US" dirty="0"/>
            </a:br>
            <a:r>
              <a:rPr lang="en-US" dirty="0"/>
              <a:t>Wildfires </a:t>
            </a:r>
            <a:r>
              <a:rPr lang="en-US" dirty="0">
                <a:solidFill>
                  <a:srgbClr val="FF0000"/>
                </a:solidFill>
              </a:rPr>
              <a:t>and Prescribed Burning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 anchor="t"/>
          <a:lstStyle/>
          <a:p>
            <a:r>
              <a:rPr lang="en-US" altLang="en-US" dirty="0">
                <a:solidFill>
                  <a:srgbClr val="FF0000"/>
                </a:solidFill>
              </a:rPr>
              <a:t>NEW:</a:t>
            </a:r>
            <a:r>
              <a:rPr lang="en-US" dirty="0"/>
              <a:t> Forest Regions and default Fuel Loading 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9CE12BE-5AB5-4567-A14D-EB9058AD6B9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F5B469-221A-2458-0FFD-615D2B2C4A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7050276" cy="347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9461DA-9E36-954F-9190-26731937B3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7621"/>
            <a:ext cx="3360708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557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Transitory Guide Ch. 11</a:t>
            </a:r>
            <a:br>
              <a:rPr lang="en-US" dirty="0"/>
            </a:br>
            <a:r>
              <a:rPr lang="en-US" dirty="0"/>
              <a:t>Wildfires </a:t>
            </a:r>
            <a:r>
              <a:rPr lang="en-US" dirty="0">
                <a:solidFill>
                  <a:srgbClr val="FF0000"/>
                </a:solidFill>
              </a:rPr>
              <a:t>and Prescribed Burning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 anchor="t"/>
          <a:lstStyle/>
          <a:p>
            <a:r>
              <a:rPr lang="en-US" altLang="en-US" dirty="0">
                <a:solidFill>
                  <a:srgbClr val="FF0000"/>
                </a:solidFill>
              </a:rPr>
              <a:t>NEW:</a:t>
            </a:r>
            <a:r>
              <a:rPr lang="en-US" dirty="0"/>
              <a:t> New Wildfire emissions methodology</a:t>
            </a:r>
          </a:p>
          <a:p>
            <a:pPr lvl="1"/>
            <a:r>
              <a:rPr lang="en-US" dirty="0"/>
              <a:t>Revised EFs for criteria pollutants</a:t>
            </a:r>
          </a:p>
          <a:p>
            <a:pPr lvl="1"/>
            <a:r>
              <a:rPr lang="en-US" dirty="0"/>
              <a:t>New EFs for GHGs speciation</a:t>
            </a:r>
          </a:p>
          <a:p>
            <a:pPr lvl="1"/>
            <a:r>
              <a:rPr lang="en-US" dirty="0"/>
              <a:t>New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9CE12BE-5AB5-4567-A14D-EB9058AD6B9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2D5D7-4D6F-AC97-338D-1E430CF101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5755819" cy="315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1734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DE2C768C-A8D5-E338-FC94-37F0AD8521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8A146D-9153-4DD4-8E98-2FF5D9D023DC}" type="slidenum">
              <a:rPr lang="en-US" altLang="en-US" sz="1400" b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b="0"/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B3ED1409-F904-4855-9127-000B39207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" y="1295400"/>
            <a:ext cx="8726488" cy="5029200"/>
          </a:xfrm>
        </p:spPr>
        <p:txBody>
          <a:bodyPr anchor="ctr"/>
          <a:lstStyle/>
          <a:p>
            <a:pPr>
              <a:defRPr/>
            </a:pPr>
            <a:r>
              <a:rPr lang="en-US" sz="2400" dirty="0"/>
              <a:t>Each individual guide has a dedicated download link and response email address:</a:t>
            </a:r>
          </a:p>
          <a:p>
            <a:pPr lvl="1">
              <a:defRPr/>
            </a:pPr>
            <a:r>
              <a:rPr lang="en-US" dirty="0"/>
              <a:t>Air Emissions Guide for Air Force Stationary Sources </a:t>
            </a:r>
          </a:p>
          <a:p>
            <a:pPr lvl="2">
              <a:defRPr/>
            </a:pPr>
            <a:r>
              <a:rPr lang="en-US" altLang="en-US" sz="1800" dirty="0"/>
              <a:t>Download at: </a:t>
            </a:r>
            <a:r>
              <a:rPr lang="en-US" altLang="en-US" sz="1800" b="0" dirty="0"/>
              <a:t>https://aqhelp.com/Stationary2023/</a:t>
            </a:r>
          </a:p>
          <a:p>
            <a:pPr lvl="2">
              <a:defRPr/>
            </a:pPr>
            <a:r>
              <a:rPr lang="en-US" altLang="en-US" sz="1800" dirty="0"/>
              <a:t>Send completed comment matrix to: </a:t>
            </a:r>
            <a:r>
              <a:rPr lang="en-US" altLang="en-US" sz="1800" b="0" dirty="0"/>
              <a:t>Stationary2023@aqhelp.com </a:t>
            </a:r>
          </a:p>
          <a:p>
            <a:pPr lvl="2">
              <a:defRPr/>
            </a:pPr>
            <a:endParaRPr lang="en-US" sz="800" dirty="0"/>
          </a:p>
          <a:p>
            <a:pPr lvl="1">
              <a:defRPr/>
            </a:pPr>
            <a:r>
              <a:rPr lang="en-US" dirty="0"/>
              <a:t>Air Emissions Guide for Air Force Mobile Sources </a:t>
            </a:r>
          </a:p>
          <a:p>
            <a:pPr lvl="2">
              <a:defRPr/>
            </a:pPr>
            <a:r>
              <a:rPr lang="en-US" altLang="en-US" sz="1800" dirty="0"/>
              <a:t>Download at: </a:t>
            </a:r>
            <a:r>
              <a:rPr lang="en-US" altLang="en-US" sz="1800" b="0" dirty="0"/>
              <a:t>https://aqhelp.com/Mobile2023/</a:t>
            </a:r>
          </a:p>
          <a:p>
            <a:pPr lvl="2">
              <a:defRPr/>
            </a:pPr>
            <a:r>
              <a:rPr lang="en-US" altLang="en-US" sz="1800" dirty="0"/>
              <a:t>Send completed comment matrix to: </a:t>
            </a:r>
            <a:r>
              <a:rPr lang="en-US" altLang="en-US" sz="1800" b="0" dirty="0"/>
              <a:t>Mobile2023@aqhelp.com </a:t>
            </a:r>
          </a:p>
          <a:p>
            <a:pPr lvl="2">
              <a:defRPr/>
            </a:pPr>
            <a:endParaRPr lang="en-US" sz="800" dirty="0"/>
          </a:p>
          <a:p>
            <a:pPr lvl="1">
              <a:defRPr/>
            </a:pPr>
            <a:r>
              <a:rPr lang="en-US" dirty="0"/>
              <a:t>Air Emissions Guide for Air Force Transitory Sources </a:t>
            </a:r>
          </a:p>
          <a:p>
            <a:pPr lvl="2">
              <a:defRPr/>
            </a:pPr>
            <a:r>
              <a:rPr lang="en-US" altLang="en-US" sz="1800" dirty="0"/>
              <a:t>Download at:  </a:t>
            </a:r>
            <a:r>
              <a:rPr lang="en-US" altLang="en-US" sz="1800" b="0" dirty="0"/>
              <a:t>https://aqhelp.com/Transitory2023/</a:t>
            </a:r>
          </a:p>
          <a:p>
            <a:pPr lvl="2">
              <a:defRPr/>
            </a:pPr>
            <a:r>
              <a:rPr lang="en-US" altLang="en-US" sz="1800" dirty="0"/>
              <a:t>Send completed comment matrix to:  </a:t>
            </a:r>
            <a:r>
              <a:rPr lang="en-US" altLang="en-US" sz="1800" b="0" dirty="0"/>
              <a:t>Transitory2023@aqhelp.com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67721F-97E2-6341-22C9-1C629DDA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76200"/>
            <a:ext cx="7143750" cy="1143000"/>
          </a:xfrm>
        </p:spPr>
        <p:txBody>
          <a:bodyPr/>
          <a:lstStyle/>
          <a:p>
            <a:r>
              <a:rPr lang="en-US" altLang="en-US" dirty="0"/>
              <a:t>Where to Get the Draft Guides</a:t>
            </a:r>
          </a:p>
        </p:txBody>
      </p:sp>
    </p:spTree>
    <p:extLst>
      <p:ext uri="{BB962C8B-B14F-4D97-AF65-F5344CB8AC3E}">
        <p14:creationId xmlns:p14="http://schemas.microsoft.com/office/powerpoint/2010/main" val="334090406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Transitory Guide Ch. 11</a:t>
            </a:r>
            <a:br>
              <a:rPr lang="en-US" dirty="0"/>
            </a:br>
            <a:r>
              <a:rPr lang="en-US" dirty="0"/>
              <a:t>Wildfires </a:t>
            </a:r>
            <a:r>
              <a:rPr lang="en-US" dirty="0">
                <a:solidFill>
                  <a:srgbClr val="FF0000"/>
                </a:solidFill>
              </a:rPr>
              <a:t>and Prescribed Burning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 anchor="t"/>
          <a:lstStyle/>
          <a:p>
            <a:r>
              <a:rPr lang="en-US" altLang="en-US" dirty="0">
                <a:solidFill>
                  <a:srgbClr val="FF0000"/>
                </a:solidFill>
              </a:rPr>
              <a:t>NEW:</a:t>
            </a:r>
            <a:r>
              <a:rPr lang="en-US" dirty="0"/>
              <a:t> New Prescribed Burning emissions methodology</a:t>
            </a:r>
          </a:p>
          <a:p>
            <a:pPr lvl="1"/>
            <a:r>
              <a:rPr lang="en-US" dirty="0"/>
              <a:t>Revised EFs for criteria pollutants</a:t>
            </a:r>
          </a:p>
          <a:p>
            <a:pPr lvl="1"/>
            <a:r>
              <a:rPr lang="en-US" dirty="0"/>
              <a:t>New EFs for GHGs speciation</a:t>
            </a:r>
          </a:p>
          <a:p>
            <a:pPr lvl="1"/>
            <a:r>
              <a:rPr lang="en-US" dirty="0"/>
              <a:t>New algorithm</a:t>
            </a:r>
          </a:p>
          <a:p>
            <a:pPr lvl="1"/>
            <a:r>
              <a:rPr lang="en-US" dirty="0"/>
              <a:t>New default Fuel Load Composition factors by Forest Regions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9CE12BE-5AB5-4567-A14D-EB9058AD6B9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F3220D-5E15-1A13-D963-0098B1FD89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05200"/>
            <a:ext cx="5926050" cy="28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7004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2857500"/>
            <a:ext cx="7086600" cy="114300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eaLnBrk="1" hangingPunct="1"/>
            <a:r>
              <a:rPr lang="en-US" altLang="en-US" sz="4400" dirty="0"/>
              <a:t>Reminder</a:t>
            </a:r>
            <a:endParaRPr lang="en-US" altLang="en-US" sz="6000" dirty="0">
              <a:solidFill>
                <a:schemeClr val="tx1"/>
              </a:solidFill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5045075" y="277813"/>
            <a:ext cx="184150" cy="1006475"/>
          </a:xfrm>
          <a:prstGeom prst="rect">
            <a:avLst/>
          </a:prstGeom>
          <a:noFill/>
          <a:ln>
            <a:noFill/>
          </a:ln>
          <a:effectLst>
            <a:outerShdw dist="102391" dir="361530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517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DE2C768C-A8D5-E338-FC94-37F0AD8521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8A146D-9153-4DD4-8E98-2FF5D9D023DC}" type="slidenum">
              <a:rPr lang="en-US" altLang="en-US" sz="1400" b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b="0"/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B3ED1409-F904-4855-9127-000B39207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" y="1014413"/>
            <a:ext cx="8726488" cy="5754687"/>
          </a:xfrm>
        </p:spPr>
        <p:txBody>
          <a:bodyPr anchor="ctr"/>
          <a:lstStyle/>
          <a:p>
            <a:pPr>
              <a:defRPr/>
            </a:pPr>
            <a:r>
              <a:rPr lang="en-US" sz="2400" dirty="0"/>
              <a:t>Air Emissions Guide for Air Force Stationary Sources </a:t>
            </a:r>
          </a:p>
          <a:p>
            <a:pPr lvl="1">
              <a:defRPr/>
            </a:pPr>
            <a:r>
              <a:rPr lang="en-US" altLang="en-US" sz="2000" dirty="0"/>
              <a:t>Download at: </a:t>
            </a:r>
            <a:r>
              <a:rPr lang="en-US" altLang="en-US" sz="2000" b="0" dirty="0"/>
              <a:t>http://aqhelp.com/Stationary2023/</a:t>
            </a:r>
          </a:p>
          <a:p>
            <a:pPr lvl="1">
              <a:defRPr/>
            </a:pPr>
            <a:r>
              <a:rPr lang="en-US" altLang="en-US" sz="2000" dirty="0"/>
              <a:t>Send completed comment matrix to: </a:t>
            </a:r>
            <a:r>
              <a:rPr lang="en-US" altLang="en-US" sz="2000" b="0" dirty="0"/>
              <a:t>Stationary2023@aqhelp.com </a:t>
            </a:r>
          </a:p>
          <a:p>
            <a:pPr lvl="1">
              <a:defRPr/>
            </a:pPr>
            <a:endParaRPr lang="en-US" sz="800" dirty="0"/>
          </a:p>
          <a:p>
            <a:pPr>
              <a:defRPr/>
            </a:pPr>
            <a:r>
              <a:rPr lang="en-US" sz="2400" dirty="0"/>
              <a:t>Air Emissions Guide for Air Force Mobile Sources </a:t>
            </a:r>
          </a:p>
          <a:p>
            <a:pPr lvl="1">
              <a:defRPr/>
            </a:pPr>
            <a:r>
              <a:rPr lang="en-US" altLang="en-US" sz="2000" dirty="0"/>
              <a:t>Download at: </a:t>
            </a:r>
            <a:r>
              <a:rPr lang="en-US" altLang="en-US" sz="2000" b="0" dirty="0"/>
              <a:t>http://aqhelp.com/Mobile2023/</a:t>
            </a:r>
          </a:p>
          <a:p>
            <a:pPr lvl="1">
              <a:defRPr/>
            </a:pPr>
            <a:r>
              <a:rPr lang="en-US" altLang="en-US" dirty="0"/>
              <a:t>Send completed comment matrix to: </a:t>
            </a:r>
            <a:r>
              <a:rPr lang="en-US" altLang="en-US" b="0" dirty="0"/>
              <a:t>Mobile2023@aqhelp.com </a:t>
            </a:r>
          </a:p>
          <a:p>
            <a:pPr lvl="1">
              <a:defRPr/>
            </a:pPr>
            <a:endParaRPr lang="en-US" sz="800" dirty="0"/>
          </a:p>
          <a:p>
            <a:pPr>
              <a:defRPr/>
            </a:pPr>
            <a:r>
              <a:rPr lang="en-US" sz="2400" dirty="0"/>
              <a:t>Air Emissions Guide for Air Force Transitory Sources </a:t>
            </a:r>
          </a:p>
          <a:p>
            <a:pPr lvl="1">
              <a:defRPr/>
            </a:pPr>
            <a:r>
              <a:rPr lang="en-US" altLang="en-US" sz="2000" dirty="0"/>
              <a:t>Download at:  </a:t>
            </a:r>
            <a:r>
              <a:rPr lang="en-US" altLang="en-US" sz="2000" b="0" dirty="0"/>
              <a:t>http://aqhelp.com/Transitory2023/</a:t>
            </a:r>
          </a:p>
          <a:p>
            <a:pPr lvl="1">
              <a:defRPr/>
            </a:pPr>
            <a:r>
              <a:rPr lang="en-US" altLang="en-US" sz="2000" dirty="0"/>
              <a:t>Send completed comment matrix to:  </a:t>
            </a:r>
            <a:r>
              <a:rPr lang="en-US" altLang="en-US" sz="2000" b="0" dirty="0"/>
              <a:t>Transitory2023@aqhelp.com </a:t>
            </a:r>
          </a:p>
          <a:p>
            <a:pPr marL="0" indent="0" algn="ctr">
              <a:buFontTx/>
              <a:buNone/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All Comments due NLT </a:t>
            </a:r>
            <a:r>
              <a:rPr lang="en-US" altLang="en-US" dirty="0">
                <a:solidFill>
                  <a:srgbClr val="FF0000"/>
                </a:solidFill>
              </a:rPr>
              <a:t>19</a:t>
            </a:r>
            <a:r>
              <a:rPr lang="en-US" altLang="en-US" sz="2000" dirty="0">
                <a:solidFill>
                  <a:srgbClr val="FF0000"/>
                </a:solidFill>
              </a:rPr>
              <a:t> May 2023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DF843AC-546A-D00F-6654-E5A8F58DB6C6}"/>
              </a:ext>
            </a:extLst>
          </p:cNvPr>
          <p:cNvSpPr txBox="1">
            <a:spLocks/>
          </p:cNvSpPr>
          <p:nvPr/>
        </p:nvSpPr>
        <p:spPr bwMode="auto">
          <a:xfrm>
            <a:off x="1663700" y="76200"/>
            <a:ext cx="7143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9pPr>
          </a:lstStyle>
          <a:p>
            <a:r>
              <a:rPr lang="en-US" altLang="en-US" kern="0" dirty="0"/>
              <a:t>Draft Document Review</a:t>
            </a:r>
          </a:p>
        </p:txBody>
      </p:sp>
    </p:spTree>
    <p:extLst>
      <p:ext uri="{BB962C8B-B14F-4D97-AF65-F5344CB8AC3E}">
        <p14:creationId xmlns:p14="http://schemas.microsoft.com/office/powerpoint/2010/main" val="206174632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B1C00009-27A4-ADDA-0611-19CD72182A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endParaRPr altLang="en-US" sz="7200" dirty="0"/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altLang="en-US" sz="7200" dirty="0"/>
              <a:t>Questions?</a:t>
            </a:r>
          </a:p>
        </p:txBody>
      </p:sp>
      <p:sp>
        <p:nvSpPr>
          <p:cNvPr id="51203" name="Slide Number Placeholder 4">
            <a:extLst>
              <a:ext uri="{FF2B5EF4-FFF2-40B4-BE49-F238E27FC236}">
                <a16:creationId xmlns:a16="http://schemas.microsoft.com/office/drawing/2014/main" id="{4DD3EBD1-0871-9E81-E8BA-205F0238E6F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AD9DF2DD-974B-4D95-B7BE-0FE6C38DB59F}" type="slidenum">
              <a:rPr lang="en-US" altLang="en-US" smtClean="0"/>
              <a:pPr>
                <a:spcBef>
                  <a:spcPct val="0"/>
                </a:spcBef>
                <a:buFontTx/>
                <a:buNone/>
                <a:defRPr/>
              </a:pPr>
              <a:t>33</a:t>
            </a:fld>
            <a:endParaRPr lang="en-US" altLang="en-US" sz="12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DE2C768C-A8D5-E338-FC94-37F0AD8521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8A146D-9153-4DD4-8E98-2FF5D9D023DC}" type="slidenum">
              <a:rPr lang="en-US" altLang="en-US" sz="1400" b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b="0"/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B3ED1409-F904-4855-9127-000B39207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" y="1295400"/>
            <a:ext cx="8726488" cy="5029200"/>
          </a:xfrm>
        </p:spPr>
        <p:txBody>
          <a:bodyPr anchor="ctr"/>
          <a:lstStyle/>
          <a:p>
            <a:pPr>
              <a:defRPr/>
            </a:pPr>
            <a:r>
              <a:rPr lang="en-US" sz="2400" dirty="0"/>
              <a:t>When you open one of the dedicated download links you will be able to download the draft guide and associated comment matrix</a:t>
            </a:r>
          </a:p>
          <a:p>
            <a:pPr>
              <a:defRPr/>
            </a:pPr>
            <a:r>
              <a:rPr lang="en-US" sz="2400" dirty="0"/>
              <a:t>All comments must be submitted in the dedicated comment matrix, no other format will be accepted due to time constraints</a:t>
            </a:r>
          </a:p>
          <a:p>
            <a:pPr>
              <a:defRPr/>
            </a:pPr>
            <a:r>
              <a:rPr lang="en-US" sz="2400" dirty="0"/>
              <a:t>Upon completion of your comments on a specific guide, email your comment matrix to the dedicated email address for that guide</a:t>
            </a:r>
          </a:p>
          <a:p>
            <a:pPr>
              <a:defRPr/>
            </a:pPr>
            <a:endParaRPr lang="en-US" altLang="en-US" sz="1800" dirty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All Comments due NLT 19 May 2023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67721F-97E2-6341-22C9-1C629DDA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76200"/>
            <a:ext cx="7143750" cy="1143000"/>
          </a:xfrm>
        </p:spPr>
        <p:txBody>
          <a:bodyPr/>
          <a:lstStyle/>
          <a:p>
            <a:r>
              <a:rPr lang="en-US" altLang="en-US" dirty="0"/>
              <a:t>Review Process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857500"/>
            <a:ext cx="7086600" cy="114300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eaLnBrk="1" hangingPunct="1"/>
            <a:r>
              <a:rPr lang="en-US" altLang="en-US" sz="4400" dirty="0"/>
              <a:t>Stationary Guide</a:t>
            </a:r>
            <a:endParaRPr lang="en-US" altLang="en-US" sz="9600" dirty="0">
              <a:solidFill>
                <a:schemeClr val="tx1"/>
              </a:solidFill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5045075" y="277813"/>
            <a:ext cx="184150" cy="1006475"/>
          </a:xfrm>
          <a:prstGeom prst="rect">
            <a:avLst/>
          </a:prstGeom>
          <a:noFill/>
          <a:ln>
            <a:noFill/>
          </a:ln>
          <a:effectLst>
            <a:outerShdw dist="102391" dir="361530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0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Stationary Guide </a:t>
            </a:r>
            <a:br>
              <a:rPr lang="en-US" altLang="en-US" dirty="0"/>
            </a:br>
            <a:r>
              <a:rPr lang="en-US" altLang="en-US" dirty="0"/>
              <a:t>Ch. 1 - Introduction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3"/>
          </p:nvPr>
        </p:nvSpPr>
        <p:spPr/>
        <p:txBody>
          <a:bodyPr anchor="ctr"/>
          <a:lstStyle/>
          <a:p>
            <a:r>
              <a:rPr lang="en-US" altLang="en-US" dirty="0">
                <a:solidFill>
                  <a:srgbClr val="FF0000"/>
                </a:solidFill>
              </a:rPr>
              <a:t>REVISED:  </a:t>
            </a:r>
            <a:r>
              <a:rPr lang="en-US" altLang="en-US" dirty="0"/>
              <a:t>Criteria Pollutant Corrections:</a:t>
            </a:r>
          </a:p>
          <a:p>
            <a:pPr lvl="1"/>
            <a:r>
              <a:rPr lang="en-US" altLang="en-US" dirty="0"/>
              <a:t>Sulfur Dioxide (SO</a:t>
            </a:r>
            <a:r>
              <a:rPr lang="en-US" altLang="en-US" baseline="-25000" dirty="0"/>
              <a:t>2</a:t>
            </a:r>
            <a:r>
              <a:rPr lang="en-US" altLang="en-US" dirty="0"/>
              <a:t>) to Sulfur Oxide (</a:t>
            </a:r>
            <a:r>
              <a:rPr lang="en-US" altLang="en-US" dirty="0" err="1"/>
              <a:t>SO</a:t>
            </a:r>
            <a:r>
              <a:rPr lang="en-US" altLang="en-US" baseline="-25000" dirty="0" err="1"/>
              <a:t>x</a:t>
            </a:r>
            <a:r>
              <a:rPr lang="en-US" altLang="en-US" dirty="0"/>
              <a:t>) </a:t>
            </a:r>
          </a:p>
          <a:p>
            <a:pPr lvl="2"/>
            <a:r>
              <a:rPr lang="en-US" altLang="en-US" dirty="0"/>
              <a:t>Regulated as Sulfur Dioxide (SO</a:t>
            </a:r>
            <a:r>
              <a:rPr lang="en-US" altLang="en-US" baseline="-25000" dirty="0"/>
              <a:t>2</a:t>
            </a:r>
            <a:r>
              <a:rPr lang="en-US" altLang="en-US" dirty="0"/>
              <a:t>) </a:t>
            </a:r>
          </a:p>
          <a:p>
            <a:pPr lvl="1"/>
            <a:r>
              <a:rPr lang="en-US" altLang="en-US" dirty="0"/>
              <a:t>Nitrogen Dioxide (NO</a:t>
            </a:r>
            <a:r>
              <a:rPr lang="en-US" altLang="en-US" baseline="-25000" dirty="0"/>
              <a:t>2</a:t>
            </a:r>
            <a:r>
              <a:rPr lang="en-US" altLang="en-US" dirty="0"/>
              <a:t>) to Nitrogen Oxide (NO</a:t>
            </a:r>
            <a:r>
              <a:rPr lang="en-US" altLang="en-US" baseline="-25000" dirty="0"/>
              <a:t>x</a:t>
            </a:r>
            <a:r>
              <a:rPr lang="en-US" altLang="en-US" dirty="0"/>
              <a:t>)</a:t>
            </a:r>
          </a:p>
          <a:p>
            <a:pPr lvl="2"/>
            <a:r>
              <a:rPr lang="en-US" altLang="en-US" dirty="0"/>
              <a:t>Regulated as Nitrogen Dioxide (NO</a:t>
            </a:r>
            <a:r>
              <a:rPr lang="en-US" altLang="en-US" baseline="-25000" dirty="0"/>
              <a:t>2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Note that the EPA generally gets this wrong in their websites and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323D069-01F9-4597-8A4C-0A5D177A961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00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Stationary Guide</a:t>
            </a:r>
            <a:br>
              <a:rPr lang="en-US" altLang="en-US" dirty="0"/>
            </a:br>
            <a:r>
              <a:rPr lang="en-US" altLang="en-US" dirty="0"/>
              <a:t> All Chapters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3"/>
          </p:nvPr>
        </p:nvSpPr>
        <p:spPr/>
        <p:txBody>
          <a:bodyPr anchor="ctr"/>
          <a:lstStyle/>
          <a:p>
            <a:r>
              <a:rPr lang="en-US" altLang="en-US" dirty="0">
                <a:solidFill>
                  <a:srgbClr val="FF0000"/>
                </a:solidFill>
              </a:rPr>
              <a:t>NEW:  </a:t>
            </a:r>
            <a:r>
              <a:rPr lang="en-US" altLang="en-US" dirty="0"/>
              <a:t>Speciated GHG EFs to all sources</a:t>
            </a:r>
          </a:p>
          <a:p>
            <a:pPr lvl="1"/>
            <a:r>
              <a:rPr lang="en-US" altLang="en-US" dirty="0"/>
              <a:t>Carbon dioxide (CO</a:t>
            </a:r>
            <a:r>
              <a:rPr lang="en-US" altLang="en-US" baseline="-25000" dirty="0"/>
              <a:t>2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Methane (CH</a:t>
            </a:r>
            <a:r>
              <a:rPr lang="en-US" altLang="en-US" baseline="-25000" dirty="0"/>
              <a:t>4</a:t>
            </a:r>
            <a:r>
              <a:rPr lang="en-US" altLang="en-US" dirty="0"/>
              <a:t>), and </a:t>
            </a:r>
          </a:p>
          <a:p>
            <a:pPr lvl="1"/>
            <a:r>
              <a:rPr lang="en-US" altLang="en-US" dirty="0"/>
              <a:t>Nitrogen dioxide (N</a:t>
            </a:r>
            <a:r>
              <a:rPr lang="en-US" altLang="en-US" baseline="-25000" dirty="0"/>
              <a:t>2</a:t>
            </a:r>
            <a:r>
              <a:rPr lang="en-US" altLang="en-US" dirty="0"/>
              <a:t>O)</a:t>
            </a:r>
          </a:p>
          <a:p>
            <a:pPr lvl="1"/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equivalents (</a:t>
            </a:r>
            <a:r>
              <a:rPr lang="en-US" altLang="en-US" dirty="0"/>
              <a:t>CO</a:t>
            </a:r>
            <a:r>
              <a:rPr lang="en-US" altLang="en-US" baseline="-25000" dirty="0"/>
              <a:t>2</a:t>
            </a:r>
            <a:r>
              <a:rPr lang="en-US" altLang="en-US" dirty="0"/>
              <a:t>e), based on Global Warming Potentials (GWP)</a:t>
            </a:r>
          </a:p>
          <a:p>
            <a:pPr lvl="1"/>
            <a:endParaRPr lang="en-US" altLang="en-US" dirty="0"/>
          </a:p>
          <a:p>
            <a:pPr marL="406400" lvl="1" indent="0" algn="ctr">
              <a:buNone/>
            </a:pPr>
            <a:r>
              <a:rPr lang="en-US" altLang="en-US" b="1" dirty="0"/>
              <a:t>CO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e  =  (CO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 x 1 GWP) +  (CH</a:t>
            </a:r>
            <a:r>
              <a:rPr lang="en-US" altLang="en-US" b="1" baseline="-25000" dirty="0"/>
              <a:t>4</a:t>
            </a:r>
            <a:r>
              <a:rPr lang="en-US" altLang="en-US" b="1" dirty="0"/>
              <a:t> x 25 GWP)  + (N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O x 298 GWP)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323D069-01F9-4597-8A4C-0A5D177A961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Stationary Guide</a:t>
            </a:r>
            <a:br>
              <a:rPr lang="en-US" altLang="en-US" dirty="0"/>
            </a:br>
            <a:r>
              <a:rPr lang="en-US" altLang="en-US" dirty="0"/>
              <a:t>All Chapters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3"/>
          </p:nvPr>
        </p:nvSpPr>
        <p:spPr/>
        <p:txBody>
          <a:bodyPr anchor="ctr"/>
          <a:lstStyle/>
          <a:p>
            <a:r>
              <a:rPr lang="en-US" altLang="en-US" dirty="0"/>
              <a:t>Speciated GHG EFs added to the following:</a:t>
            </a:r>
          </a:p>
          <a:p>
            <a:pPr lvl="1"/>
            <a:r>
              <a:rPr lang="en-US" altLang="en-US" b="1" dirty="0"/>
              <a:t>Ch. 2 – External Combustion (ECOM)</a:t>
            </a:r>
          </a:p>
          <a:p>
            <a:pPr lvl="2"/>
            <a:r>
              <a:rPr lang="en-US" altLang="en-US" dirty="0"/>
              <a:t>Table 2-4. GHG Emission Factors for Natural Gas-Fired ECOM Units </a:t>
            </a:r>
          </a:p>
          <a:p>
            <a:pPr lvl="2"/>
            <a:r>
              <a:rPr lang="en-US" altLang="en-US" dirty="0"/>
              <a:t>Table 2-7. GHG Emission Factors for Fuel Oil-Fired ECOM Units </a:t>
            </a:r>
          </a:p>
          <a:p>
            <a:pPr lvl="2"/>
            <a:r>
              <a:rPr lang="en-US" altLang="en-US" dirty="0"/>
              <a:t>Table 2-10. GHG Emission Factors for Bituminous/ Subbituminous Coal-Fired ECOM </a:t>
            </a:r>
          </a:p>
          <a:p>
            <a:pPr lvl="2"/>
            <a:r>
              <a:rPr lang="en-US" altLang="en-US" dirty="0"/>
              <a:t>Table 2-13. GHG Emission Factors for LPG-Fired ECOM Units</a:t>
            </a:r>
          </a:p>
          <a:p>
            <a:pPr lvl="2"/>
            <a:r>
              <a:rPr lang="en-US" altLang="en-US" dirty="0"/>
              <a:t>Table 2-16. GHG Emission Factors for Waste Oil-Fired ECOM Units</a:t>
            </a:r>
          </a:p>
          <a:p>
            <a:pPr lvl="2"/>
            <a:r>
              <a:rPr lang="en-US" altLang="en-US" dirty="0"/>
              <a:t>Table 2-19. GHG Emission Factors for Digester Gas Flares (Enclosed) </a:t>
            </a:r>
          </a:p>
          <a:p>
            <a:pPr lvl="1"/>
            <a:r>
              <a:rPr lang="en-US" altLang="en-US" b="1" dirty="0"/>
              <a:t>Ch. 3 – Internal Combustion (ICOM)</a:t>
            </a:r>
          </a:p>
          <a:p>
            <a:pPr lvl="2"/>
            <a:r>
              <a:rPr lang="en-US" altLang="en-US" dirty="0"/>
              <a:t>Table 3-6. GHG Emission Factors for Stationary Compression Ignition ICOM Engines</a:t>
            </a:r>
          </a:p>
          <a:p>
            <a:pPr lvl="2"/>
            <a:r>
              <a:rPr lang="en-US" altLang="en-US" dirty="0"/>
              <a:t>Table 3-9. GHG Emission Factors for Stationary Spark Ignition ICOM Engines</a:t>
            </a:r>
          </a:p>
          <a:p>
            <a:pPr lvl="2"/>
            <a:r>
              <a:rPr lang="en-US" altLang="en-US" dirty="0"/>
              <a:t>Table 3-12. GHG Emission Factors for Stationary Turbine ICOM Engines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46345A4-C4ED-4000-B8FB-6D83F070A99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39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Stationary Guide</a:t>
            </a:r>
            <a:br>
              <a:rPr lang="en-US" altLang="en-US" dirty="0"/>
            </a:br>
            <a:r>
              <a:rPr lang="en-US" altLang="en-US" dirty="0"/>
              <a:t>All Chapters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3"/>
          </p:nvPr>
        </p:nvSpPr>
        <p:spPr/>
        <p:txBody>
          <a:bodyPr anchor="ctr"/>
          <a:lstStyle/>
          <a:p>
            <a:r>
              <a:rPr lang="en-US" altLang="en-US" dirty="0"/>
              <a:t>Speciated GHG EFs added to the following:</a:t>
            </a:r>
          </a:p>
          <a:p>
            <a:pPr lvl="1"/>
            <a:r>
              <a:rPr lang="en-US" altLang="en-US" b="1" dirty="0"/>
              <a:t>Ch. 12 – Fire Fighter Training (FIRE) </a:t>
            </a:r>
          </a:p>
          <a:p>
            <a:pPr lvl="2"/>
            <a:r>
              <a:rPr lang="en-US" altLang="en-US" dirty="0"/>
              <a:t>Table 12-2. GHG Emission Factors for Burned Fuel During Fire Fighter Training</a:t>
            </a:r>
          </a:p>
          <a:p>
            <a:pPr lvl="2"/>
            <a:r>
              <a:rPr lang="en-US" altLang="en-US" dirty="0"/>
              <a:t>Table 12-4. GHG Emission Factors for Burned Materials During Fire Fighter Training</a:t>
            </a:r>
          </a:p>
          <a:p>
            <a:pPr lvl="1"/>
            <a:r>
              <a:rPr lang="en-US" altLang="en-US" b="1" dirty="0"/>
              <a:t>Ch. 14 – Incinerators</a:t>
            </a:r>
          </a:p>
          <a:p>
            <a:pPr lvl="2"/>
            <a:r>
              <a:rPr lang="en-US" altLang="en-US" dirty="0"/>
              <a:t>Table 14-2. GHG Emission Factors for Classified Waste Incinerators</a:t>
            </a:r>
          </a:p>
          <a:p>
            <a:pPr lvl="2"/>
            <a:r>
              <a:rPr lang="en-US" altLang="en-US" dirty="0"/>
              <a:t>Table 14-4. GHG Emission Factors for Medical Waste Incinerators</a:t>
            </a:r>
          </a:p>
          <a:p>
            <a:pPr lvl="1"/>
            <a:r>
              <a:rPr lang="en-US" altLang="en-US" b="1" dirty="0"/>
              <a:t>Ch. 16 – Munitions OB/OD</a:t>
            </a:r>
          </a:p>
          <a:p>
            <a:pPr lvl="2"/>
            <a:r>
              <a:rPr lang="en-US" altLang="en-US" dirty="0"/>
              <a:t>Table 16-2. GHG Emission Factors for Open Burn/Open Detonation</a:t>
            </a:r>
          </a:p>
          <a:p>
            <a:pPr lvl="1"/>
            <a:r>
              <a:rPr lang="en-US" altLang="en-US" b="1" dirty="0"/>
              <a:t>Ch. 19 – Small Arms Firing Range</a:t>
            </a:r>
          </a:p>
          <a:p>
            <a:pPr lvl="2"/>
            <a:r>
              <a:rPr lang="en-US" altLang="en-US" dirty="0"/>
              <a:t>Table 19-2. GHG Emission Factors for Cartridges Used at Small Arms Firing Ranges</a:t>
            </a:r>
          </a:p>
          <a:p>
            <a:pPr lvl="1"/>
            <a:r>
              <a:rPr lang="en-US" altLang="en-US" b="1" dirty="0"/>
              <a:t>Ch. 20 – Static Rocket Engine Testing</a:t>
            </a:r>
          </a:p>
          <a:p>
            <a:pPr lvl="2"/>
            <a:r>
              <a:rPr lang="en-US" altLang="en-US" dirty="0"/>
              <a:t>Table 20-2. GHG Emission Factors for Rocket Engine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46345A4-C4ED-4000-B8FB-6D83F070A99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BEB07DAF6870489626DEE180D3434A" ma:contentTypeVersion="0" ma:contentTypeDescription="Create a new document." ma:contentTypeScope="" ma:versionID="ac8bc4209b2da63fb6c8a64814768ee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A0BA10-6405-4093-83C8-2A8508EEF2BF}">
  <ds:schemaRefs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2EDA60E-49B1-43A9-B419-83EC33F6B7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24863</TotalTime>
  <Words>2326</Words>
  <Application>Microsoft Office PowerPoint</Application>
  <PresentationFormat>On-screen Show (4:3)</PresentationFormat>
  <Paragraphs>292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Calibri</vt:lpstr>
      <vt:lpstr>Calibri Light</vt:lpstr>
      <vt:lpstr>Century Schoolbook</vt:lpstr>
      <vt:lpstr>Courier New</vt:lpstr>
      <vt:lpstr>Tahoma</vt:lpstr>
      <vt:lpstr>Times New Roman</vt:lpstr>
      <vt:lpstr>Wingdings</vt:lpstr>
      <vt:lpstr>USAF(Unclas)</vt:lpstr>
      <vt:lpstr>Custom Design</vt:lpstr>
      <vt:lpstr>1_Custom Design</vt:lpstr>
      <vt:lpstr>Draft 2023 Air Emissions Guides for Air Force Sources</vt:lpstr>
      <vt:lpstr>Purpose</vt:lpstr>
      <vt:lpstr>Where to Get the Draft Guides</vt:lpstr>
      <vt:lpstr>Review Process</vt:lpstr>
      <vt:lpstr>Stationary Guide</vt:lpstr>
      <vt:lpstr>Stationary Guide  Ch. 1 - Introduction</vt:lpstr>
      <vt:lpstr>Stationary Guide  All Chapters</vt:lpstr>
      <vt:lpstr>Stationary Guide All Chapters</vt:lpstr>
      <vt:lpstr>Stationary Guide All Chapters</vt:lpstr>
      <vt:lpstr>Stationary Guide Ch. 35 Site Remediation</vt:lpstr>
      <vt:lpstr>Mobile Guide</vt:lpstr>
      <vt:lpstr>Mobile Guide  All Chapters</vt:lpstr>
      <vt:lpstr>Mobile Guide Ch. 1  Introduction</vt:lpstr>
      <vt:lpstr>Mobile Guide Ch. 2  Aircraft Flight Operations</vt:lpstr>
      <vt:lpstr>Mobile Guide Ch. 2  Aircraft Flight Operations</vt:lpstr>
      <vt:lpstr>Mobile Guide Ch. 2  Aircraft Flight Operations</vt:lpstr>
      <vt:lpstr>Mobile Guide Ch. 2  Aircraft Flight Operations</vt:lpstr>
      <vt:lpstr>Mobile Guide Ch. 2  Aircraft Flight Operations</vt:lpstr>
      <vt:lpstr>Mobile Guide Ch. 2  Aircraft Flight Operations</vt:lpstr>
      <vt:lpstr>Mobile Guide Changes</vt:lpstr>
      <vt:lpstr>Transitory Guide</vt:lpstr>
      <vt:lpstr>Transitory Guide  All Chapters</vt:lpstr>
      <vt:lpstr>Transitory Guide Ch. 1  Introduction</vt:lpstr>
      <vt:lpstr>Transitory Guide Ch. 3 Burn, Open and Prescribed</vt:lpstr>
      <vt:lpstr>Transitory Guide Ch. 4 Construction</vt:lpstr>
      <vt:lpstr>Transitory Guide Ch. 9 Site Remediation</vt:lpstr>
      <vt:lpstr>Transitory Guide Ch. 11 Wildfires and Prescribed Burning</vt:lpstr>
      <vt:lpstr>Transitory Guide Ch. 11 Wildfires and Prescribed Burning</vt:lpstr>
      <vt:lpstr>Transitory Guide Ch. 11 Wildfires and Prescribed Burning</vt:lpstr>
      <vt:lpstr>Transitory Guide Ch. 11 Wildfires and Prescribed Burning</vt:lpstr>
      <vt:lpstr>Reminder</vt:lpstr>
      <vt:lpstr>PowerPoint Presentation</vt:lpstr>
      <vt:lpstr>PowerPoint Presentation</vt:lpstr>
    </vt:vector>
  </TitlesOfParts>
  <Company>AFCEC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Management Review Fiscal Year 2011</dc:title>
  <dc:creator>francisco.castaneda@us.af.mil</dc:creator>
  <cp:lastModifiedBy>Jim Mcclain</cp:lastModifiedBy>
  <cp:revision>1454</cp:revision>
  <cp:lastPrinted>2023-05-01T13:26:54Z</cp:lastPrinted>
  <dcterms:created xsi:type="dcterms:W3CDTF">2012-01-03T17:55:54Z</dcterms:created>
  <dcterms:modified xsi:type="dcterms:W3CDTF">2023-05-05T15:51:21Z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0x010100DBBEB07DAF6870489626DEE180D3434A</vt:lpwstr>
  </property>
</Properties>
</file>